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61" r:id="rId3"/>
    <p:sldId id="262" r:id="rId4"/>
    <p:sldId id="263" r:id="rId5"/>
    <p:sldId id="264" r:id="rId6"/>
    <p:sldId id="265" r:id="rId7"/>
    <p:sldId id="266" r:id="rId8"/>
    <p:sldId id="267" r:id="rId9"/>
    <p:sldId id="258" r:id="rId10"/>
    <p:sldId id="259" r:id="rId11"/>
    <p:sldId id="260" r:id="rId12"/>
    <p:sldId id="269" r:id="rId13"/>
    <p:sldId id="270" r:id="rId14"/>
    <p:sldId id="271" r:id="rId15"/>
    <p:sldId id="272" r:id="rId16"/>
    <p:sldId id="273" r:id="rId17"/>
    <p:sldId id="274" r:id="rId18"/>
    <p:sldId id="284" r:id="rId19"/>
    <p:sldId id="285" r:id="rId20"/>
    <p:sldId id="286" r:id="rId21"/>
    <p:sldId id="287" r:id="rId22"/>
    <p:sldId id="288" r:id="rId23"/>
    <p:sldId id="289" r:id="rId24"/>
    <p:sldId id="290" r:id="rId25"/>
    <p:sldId id="291" r:id="rId26"/>
    <p:sldId id="292" r:id="rId27"/>
    <p:sldId id="277" r:id="rId28"/>
    <p:sldId id="275" r:id="rId29"/>
    <p:sldId id="282" r:id="rId30"/>
    <p:sldId id="268" r:id="rId31"/>
    <p:sldId id="28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91"/>
    <p:restoredTop sz="86395"/>
  </p:normalViewPr>
  <p:slideViewPr>
    <p:cSldViewPr snapToGrid="0" snapToObjects="1">
      <p:cViewPr varScale="1">
        <p:scale>
          <a:sx n="110" d="100"/>
          <a:sy n="110" d="100"/>
        </p:scale>
        <p:origin x="632"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4C138-CB19-884C-8F32-CA178129B2F7}" type="datetimeFigureOut">
              <a:rPr lang="en-US" smtClean="0"/>
              <a:t>6/13/22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A699C2-378C-C740-AF28-A20EACC0B886}" type="slidenum">
              <a:rPr lang="en-US" smtClean="0"/>
              <a:t>‹#›</a:t>
            </a:fld>
            <a:endParaRPr lang="en-US"/>
          </a:p>
        </p:txBody>
      </p:sp>
    </p:spTree>
    <p:extLst>
      <p:ext uri="{BB962C8B-B14F-4D97-AF65-F5344CB8AC3E}">
        <p14:creationId xmlns:p14="http://schemas.microsoft.com/office/powerpoint/2010/main" val="208827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99C2-378C-C740-AF28-A20EACC0B886}" type="slidenum">
              <a:rPr lang="en-US" smtClean="0"/>
              <a:t>8</a:t>
            </a:fld>
            <a:endParaRPr lang="en-US"/>
          </a:p>
        </p:txBody>
      </p:sp>
    </p:spTree>
    <p:extLst>
      <p:ext uri="{BB962C8B-B14F-4D97-AF65-F5344CB8AC3E}">
        <p14:creationId xmlns:p14="http://schemas.microsoft.com/office/powerpoint/2010/main" val="68382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class Person { var name: String = "John Doe" fun </a:t>
            </a:r>
            <a:r>
              <a:rPr lang="en-US" sz="1200" b="0" i="0" kern="1200" dirty="0" err="1">
                <a:solidFill>
                  <a:schemeClr val="tx1"/>
                </a:solidFill>
                <a:effectLst/>
                <a:latin typeface="+mn-lt"/>
                <a:ea typeface="+mn-ea"/>
                <a:cs typeface="+mn-cs"/>
              </a:rPr>
              <a:t>sayHello</a:t>
            </a:r>
            <a:r>
              <a:rPr lang="en-US" sz="1200" b="0" i="0" kern="1200" dirty="0">
                <a:solidFill>
                  <a:schemeClr val="tx1"/>
                </a:solidFill>
                <a:effectLst/>
                <a:latin typeface="+mn-lt"/>
                <a:ea typeface="+mn-ea"/>
                <a:cs typeface="+mn-cs"/>
              </a:rPr>
              <a:t>() { </a:t>
            </a:r>
            <a:r>
              <a:rPr lang="en-US" sz="1200" b="0" i="0" kern="1200" dirty="0" err="1">
                <a:solidFill>
                  <a:schemeClr val="tx1"/>
                </a:solidFill>
                <a:effectLst/>
                <a:latin typeface="+mn-lt"/>
                <a:ea typeface="+mn-ea"/>
                <a:cs typeface="+mn-cs"/>
              </a:rPr>
              <a:t>println</a:t>
            </a:r>
            <a:r>
              <a:rPr lang="en-US" sz="1200" b="0" i="0" kern="1200" dirty="0">
                <a:solidFill>
                  <a:schemeClr val="tx1"/>
                </a:solidFill>
                <a:effectLst/>
                <a:latin typeface="+mn-lt"/>
                <a:ea typeface="+mn-ea"/>
                <a:cs typeface="+mn-cs"/>
              </a:rPr>
              <a:t>("Hi! I'm $name!") } } </a:t>
            </a:r>
          </a:p>
          <a:p>
            <a:r>
              <a:rPr lang="en-US" sz="1200" b="0" i="0" kern="1200" dirty="0">
                <a:solidFill>
                  <a:schemeClr val="tx1"/>
                </a:solidFill>
                <a:effectLst/>
                <a:latin typeface="+mn-lt"/>
                <a:ea typeface="+mn-ea"/>
                <a:cs typeface="+mn-cs"/>
              </a:rPr>
              <a:t>girl </a:t>
            </a:r>
          </a:p>
          <a:p>
            <a:r>
              <a:rPr lang="en-US" sz="1200" b="0" i="0" kern="1200" dirty="0">
                <a:solidFill>
                  <a:schemeClr val="tx1"/>
                </a:solidFill>
                <a:effectLst/>
                <a:latin typeface="+mn-lt"/>
                <a:ea typeface="+mn-ea"/>
                <a:cs typeface="+mn-cs"/>
              </a:rPr>
              <a:t>Person: name = "John Doe" </a:t>
            </a:r>
          </a:p>
          <a:p>
            <a:r>
              <a:rPr lang="en-US" sz="1200" b="0" i="0" kern="1200" dirty="0">
                <a:solidFill>
                  <a:schemeClr val="tx1"/>
                </a:solidFill>
                <a:effectLst/>
                <a:latin typeface="+mn-lt"/>
                <a:ea typeface="+mn-ea"/>
                <a:cs typeface="+mn-cs"/>
              </a:rPr>
              <a:t>Hi! I'm Emma! </a:t>
            </a:r>
          </a:p>
          <a:p>
            <a:r>
              <a:rPr lang="en-US" sz="1200" b="0" i="0" kern="1200" dirty="0">
                <a:solidFill>
                  <a:schemeClr val="tx1"/>
                </a:solidFill>
                <a:effectLst/>
                <a:latin typeface="+mn-lt"/>
                <a:ea typeface="+mn-ea"/>
                <a:cs typeface="+mn-cs"/>
              </a:rPr>
              <a:t>fun main() { </a:t>
            </a:r>
            <a:r>
              <a:rPr lang="en-US" sz="1200" b="0" i="0" kern="1200" dirty="0" err="1">
                <a:solidFill>
                  <a:schemeClr val="tx1"/>
                </a:solidFill>
                <a:effectLst/>
                <a:latin typeface="+mn-lt"/>
                <a:ea typeface="+mn-ea"/>
                <a:cs typeface="+mn-cs"/>
              </a:rPr>
              <a:t>val</a:t>
            </a:r>
            <a:r>
              <a:rPr lang="en-US" sz="1200" b="0" i="0" kern="1200" dirty="0">
                <a:solidFill>
                  <a:schemeClr val="tx1"/>
                </a:solidFill>
                <a:effectLst/>
                <a:latin typeface="+mn-lt"/>
                <a:ea typeface="+mn-ea"/>
                <a:cs typeface="+mn-cs"/>
              </a:rPr>
              <a:t> girl = Person() </a:t>
            </a:r>
            <a:r>
              <a:rPr lang="en-US" sz="1200" b="0" i="0" kern="1200" dirty="0" err="1">
                <a:solidFill>
                  <a:schemeClr val="tx1"/>
                </a:solidFill>
                <a:effectLst/>
                <a:latin typeface="+mn-lt"/>
                <a:ea typeface="+mn-ea"/>
                <a:cs typeface="+mn-cs"/>
              </a:rPr>
              <a:t>girl.sayHello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girl.name</a:t>
            </a:r>
            <a:r>
              <a:rPr lang="en-US" sz="1200" b="0" i="0" kern="1200" dirty="0">
                <a:solidFill>
                  <a:schemeClr val="tx1"/>
                </a:solidFill>
                <a:effectLst/>
                <a:latin typeface="+mn-lt"/>
                <a:ea typeface="+mn-ea"/>
                <a:cs typeface="+mn-cs"/>
              </a:rPr>
              <a:t> = "Emma" </a:t>
            </a:r>
            <a:r>
              <a:rPr lang="en-US" sz="1200" b="0" i="0" kern="1200" dirty="0" err="1">
                <a:solidFill>
                  <a:schemeClr val="tx1"/>
                </a:solidFill>
                <a:effectLst/>
                <a:latin typeface="+mn-lt"/>
                <a:ea typeface="+mn-ea"/>
                <a:cs typeface="+mn-cs"/>
              </a:rPr>
              <a:t>girl.sayHello</a:t>
            </a:r>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30A699C2-378C-C740-AF28-A20EACC0B886}" type="slidenum">
              <a:rPr lang="en-US" smtClean="0"/>
              <a:t>11</a:t>
            </a:fld>
            <a:endParaRPr lang="en-US"/>
          </a:p>
        </p:txBody>
      </p:sp>
    </p:spTree>
    <p:extLst>
      <p:ext uri="{BB962C8B-B14F-4D97-AF65-F5344CB8AC3E}">
        <p14:creationId xmlns:p14="http://schemas.microsoft.com/office/powerpoint/2010/main" val="1711598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99C2-378C-C740-AF28-A20EACC0B886}" type="slidenum">
              <a:rPr lang="en-US" smtClean="0"/>
              <a:t>12</a:t>
            </a:fld>
            <a:endParaRPr lang="en-US"/>
          </a:p>
        </p:txBody>
      </p:sp>
    </p:spTree>
    <p:extLst>
      <p:ext uri="{BB962C8B-B14F-4D97-AF65-F5344CB8AC3E}">
        <p14:creationId xmlns:p14="http://schemas.microsoft.com/office/powerpoint/2010/main" val="115001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 </a:t>
            </a:r>
            <a:r>
              <a:rPr lang="en-US" dirty="0" err="1"/>
              <a:t>InitOrderDemo</a:t>
            </a:r>
            <a:r>
              <a:rPr lang="en-US" dirty="0"/>
              <a:t>(name: String) {</a:t>
            </a:r>
          </a:p>
          <a:p>
            <a:r>
              <a:rPr lang="en-US" dirty="0"/>
              <a:t>    </a:t>
            </a:r>
            <a:r>
              <a:rPr lang="en-US" dirty="0" err="1"/>
              <a:t>val</a:t>
            </a:r>
            <a:r>
              <a:rPr lang="en-US" dirty="0"/>
              <a:t> </a:t>
            </a:r>
            <a:r>
              <a:rPr lang="en-US" dirty="0" err="1"/>
              <a:t>firstProperty</a:t>
            </a:r>
            <a:r>
              <a:rPr lang="en-US" dirty="0"/>
              <a:t> = "First property: $</a:t>
            </a:r>
            <a:r>
              <a:rPr lang="en-US" dirty="0" err="1"/>
              <a:t>name".also</a:t>
            </a:r>
            <a:r>
              <a:rPr lang="en-US" dirty="0"/>
              <a:t>(::</a:t>
            </a:r>
            <a:r>
              <a:rPr lang="en-US" dirty="0" err="1"/>
              <a:t>println</a:t>
            </a:r>
            <a:r>
              <a:rPr lang="en-US" dirty="0"/>
              <a:t>)</a:t>
            </a:r>
          </a:p>
          <a:p>
            <a:r>
              <a:rPr lang="en-US" dirty="0"/>
              <a:t>    </a:t>
            </a:r>
          </a:p>
          <a:p>
            <a:r>
              <a:rPr lang="en-US" dirty="0"/>
              <a:t>    </a:t>
            </a:r>
            <a:r>
              <a:rPr lang="en-US" dirty="0" err="1"/>
              <a:t>init</a:t>
            </a:r>
            <a:r>
              <a:rPr lang="en-US" dirty="0"/>
              <a:t> {</a:t>
            </a:r>
          </a:p>
          <a:p>
            <a:r>
              <a:rPr lang="en-US" dirty="0"/>
              <a:t>        </a:t>
            </a:r>
            <a:r>
              <a:rPr lang="en-US" dirty="0" err="1"/>
              <a:t>println</a:t>
            </a:r>
            <a:r>
              <a:rPr lang="en-US" dirty="0"/>
              <a:t>("First initializer block that prints $name")</a:t>
            </a:r>
          </a:p>
          <a:p>
            <a:r>
              <a:rPr lang="en-US" dirty="0"/>
              <a:t>    }</a:t>
            </a:r>
          </a:p>
          <a:p>
            <a:r>
              <a:rPr lang="en-US" dirty="0"/>
              <a:t>    </a:t>
            </a:r>
          </a:p>
          <a:p>
            <a:r>
              <a:rPr lang="en-US" dirty="0"/>
              <a:t>    </a:t>
            </a:r>
            <a:r>
              <a:rPr lang="en-US" dirty="0" err="1"/>
              <a:t>val</a:t>
            </a:r>
            <a:r>
              <a:rPr lang="en-US" dirty="0"/>
              <a:t> </a:t>
            </a:r>
            <a:r>
              <a:rPr lang="en-US" dirty="0" err="1"/>
              <a:t>secondProperty</a:t>
            </a:r>
            <a:r>
              <a:rPr lang="en-US" dirty="0"/>
              <a:t> = "Second property: ${</a:t>
            </a:r>
            <a:r>
              <a:rPr lang="en-US" dirty="0" err="1"/>
              <a:t>name.length</a:t>
            </a:r>
            <a:r>
              <a:rPr lang="en-US" dirty="0"/>
              <a:t>}".also(::</a:t>
            </a:r>
            <a:r>
              <a:rPr lang="en-US" dirty="0" err="1"/>
              <a:t>println</a:t>
            </a:r>
            <a:r>
              <a:rPr lang="en-US" dirty="0"/>
              <a:t>)</a:t>
            </a:r>
          </a:p>
          <a:p>
            <a:r>
              <a:rPr lang="en-US" dirty="0"/>
              <a:t>    </a:t>
            </a:r>
          </a:p>
          <a:p>
            <a:r>
              <a:rPr lang="en-US" dirty="0"/>
              <a:t>    </a:t>
            </a:r>
            <a:r>
              <a:rPr lang="en-US" dirty="0" err="1"/>
              <a:t>init</a:t>
            </a:r>
            <a:r>
              <a:rPr lang="en-US" dirty="0"/>
              <a:t> {</a:t>
            </a:r>
          </a:p>
          <a:p>
            <a:r>
              <a:rPr lang="en-US" dirty="0"/>
              <a:t>        </a:t>
            </a:r>
            <a:r>
              <a:rPr lang="en-US" dirty="0" err="1"/>
              <a:t>println</a:t>
            </a:r>
            <a:r>
              <a:rPr lang="en-US" dirty="0"/>
              <a:t>("Second initializer block that prints ${</a:t>
            </a:r>
            <a:r>
              <a:rPr lang="en-US" dirty="0" err="1"/>
              <a:t>name.length</a:t>
            </a:r>
            <a:r>
              <a:rPr lang="en-US" dirty="0"/>
              <a:t>}")</a:t>
            </a:r>
          </a:p>
          <a:p>
            <a:r>
              <a:rPr lang="en-US" dirty="0"/>
              <a:t>    }</a:t>
            </a:r>
          </a:p>
          <a:p>
            <a:r>
              <a:rPr lang="en-US" dirty="0"/>
              <a:t>}</a:t>
            </a:r>
          </a:p>
        </p:txBody>
      </p:sp>
      <p:sp>
        <p:nvSpPr>
          <p:cNvPr id="4" name="Slide Number Placeholder 3"/>
          <p:cNvSpPr>
            <a:spLocks noGrp="1"/>
          </p:cNvSpPr>
          <p:nvPr>
            <p:ph type="sldNum" sz="quarter" idx="5"/>
          </p:nvPr>
        </p:nvSpPr>
        <p:spPr/>
        <p:txBody>
          <a:bodyPr/>
          <a:lstStyle/>
          <a:p>
            <a:fld id="{30A699C2-378C-C740-AF28-A20EACC0B886}" type="slidenum">
              <a:rPr lang="en-US" smtClean="0"/>
              <a:t>13</a:t>
            </a:fld>
            <a:endParaRPr lang="en-US"/>
          </a:p>
        </p:txBody>
      </p:sp>
    </p:spTree>
    <p:extLst>
      <p:ext uri="{BB962C8B-B14F-4D97-AF65-F5344CB8AC3E}">
        <p14:creationId xmlns:p14="http://schemas.microsoft.com/office/powerpoint/2010/main" val="341907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99C2-378C-C740-AF28-A20EACC0B886}" type="slidenum">
              <a:rPr lang="en-US" smtClean="0"/>
              <a:t>14</a:t>
            </a:fld>
            <a:endParaRPr lang="en-US"/>
          </a:p>
        </p:txBody>
      </p:sp>
    </p:spTree>
    <p:extLst>
      <p:ext uri="{BB962C8B-B14F-4D97-AF65-F5344CB8AC3E}">
        <p14:creationId xmlns:p14="http://schemas.microsoft.com/office/powerpoint/2010/main" val="2371288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0A699C2-378C-C740-AF28-A20EACC0B886}" type="slidenum">
              <a:rPr lang="en-US" smtClean="0"/>
              <a:t>16</a:t>
            </a:fld>
            <a:endParaRPr lang="en-US"/>
          </a:p>
        </p:txBody>
      </p:sp>
    </p:spTree>
    <p:extLst>
      <p:ext uri="{BB962C8B-B14F-4D97-AF65-F5344CB8AC3E}">
        <p14:creationId xmlns:p14="http://schemas.microsoft.com/office/powerpoint/2010/main" val="1043627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0A2DB-EA5F-AA46-AF17-45A7C786EE3A}"/>
              </a:ext>
            </a:extLst>
          </p:cNvPr>
          <p:cNvSpPr>
            <a:spLocks noGrp="1"/>
          </p:cNvSpPr>
          <p:nvPr>
            <p:ph type="ctrTitle" hasCustomPrompt="1"/>
          </p:nvPr>
        </p:nvSpPr>
        <p:spPr>
          <a:xfrm>
            <a:off x="2667000" y="524486"/>
            <a:ext cx="9144000" cy="1051168"/>
          </a:xfrm>
        </p:spPr>
        <p:txBody>
          <a:bodyPr anchor="b"/>
          <a:lstStyle>
            <a:lvl1pPr algn="r">
              <a:defRPr sz="6000">
                <a:effectLst>
                  <a:glow rad="127000">
                    <a:schemeClr val="bg1">
                      <a:alpha val="70000"/>
                    </a:schemeClr>
                  </a:glow>
                </a:effectLst>
              </a:defRPr>
            </a:lvl1pPr>
          </a:lstStyle>
          <a:p>
            <a:r>
              <a:rPr lang="en-US"/>
              <a:t>Title of Presentation</a:t>
            </a:r>
          </a:p>
        </p:txBody>
      </p:sp>
      <p:sp>
        <p:nvSpPr>
          <p:cNvPr id="3" name="Subtitle 2">
            <a:extLst>
              <a:ext uri="{FF2B5EF4-FFF2-40B4-BE49-F238E27FC236}">
                <a16:creationId xmlns:a16="http://schemas.microsoft.com/office/drawing/2014/main" id="{C03897F0-9AB4-284D-B03B-76EDEE95B330}"/>
              </a:ext>
            </a:extLst>
          </p:cNvPr>
          <p:cNvSpPr>
            <a:spLocks noGrp="1"/>
          </p:cNvSpPr>
          <p:nvPr>
            <p:ph type="subTitle" idx="1" hasCustomPrompt="1"/>
          </p:nvPr>
        </p:nvSpPr>
        <p:spPr>
          <a:xfrm>
            <a:off x="2667000" y="1667730"/>
            <a:ext cx="9144000" cy="1655762"/>
          </a:xfrm>
        </p:spPr>
        <p:txBody>
          <a:bodyPr/>
          <a:lstStyle>
            <a:lvl1pPr marL="0" indent="0" algn="r">
              <a:buNone/>
              <a:defRPr sz="2400">
                <a:effectLst>
                  <a:glow rad="101600">
                    <a:schemeClr val="bg1">
                      <a:alpha val="70000"/>
                    </a:schemeClr>
                  </a:glo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of Presentation</a:t>
            </a:r>
          </a:p>
        </p:txBody>
      </p:sp>
      <p:sp>
        <p:nvSpPr>
          <p:cNvPr id="7" name="Date Placeholder 3">
            <a:extLst>
              <a:ext uri="{FF2B5EF4-FFF2-40B4-BE49-F238E27FC236}">
                <a16:creationId xmlns:a16="http://schemas.microsoft.com/office/drawing/2014/main" id="{C28E5215-AF3C-2A49-BB7B-950368DAA5C0}"/>
              </a:ext>
            </a:extLst>
          </p:cNvPr>
          <p:cNvSpPr>
            <a:spLocks noGrp="1"/>
          </p:cNvSpPr>
          <p:nvPr>
            <p:ph type="dt" sz="half" idx="2"/>
          </p:nvPr>
        </p:nvSpPr>
        <p:spPr>
          <a:xfrm>
            <a:off x="381000" y="6492875"/>
            <a:ext cx="2743200" cy="365125"/>
          </a:xfrm>
          <a:prstGeom prst="rect">
            <a:avLst/>
          </a:prstGeom>
        </p:spPr>
        <p:txBody>
          <a:bodyPr vert="horz" lIns="91440" tIns="45720" rIns="91440" bIns="45720" rtlCol="0" anchor="ctr"/>
          <a:lstStyle>
            <a:lvl1pPr algn="l">
              <a:defRPr sz="1200" b="1" i="0">
                <a:solidFill>
                  <a:schemeClr val="bg1"/>
                </a:solidFill>
                <a:latin typeface="Arial" panose="020B0604020202020204" pitchFamily="34" charset="0"/>
              </a:defRPr>
            </a:lvl1pPr>
          </a:lstStyle>
          <a:p>
            <a:fld id="{3E8E210E-6FDC-CE4E-AA5C-56CB8EC0D839}" type="datetimeFigureOut">
              <a:rPr lang="en-US"/>
              <a:pPr/>
              <a:t>6/13/22</a:t>
            </a:fld>
            <a:endParaRPr lang="en-US"/>
          </a:p>
        </p:txBody>
      </p:sp>
      <p:sp>
        <p:nvSpPr>
          <p:cNvPr id="8" name="Footer Placeholder 4">
            <a:extLst>
              <a:ext uri="{FF2B5EF4-FFF2-40B4-BE49-F238E27FC236}">
                <a16:creationId xmlns:a16="http://schemas.microsoft.com/office/drawing/2014/main" id="{B70DED5D-27B1-674F-9883-D7FB46DCA8C7}"/>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1" i="0">
                <a:solidFill>
                  <a:schemeClr val="bg1"/>
                </a:solidFill>
                <a:latin typeface="Arial" panose="020B0604020202020204" pitchFamily="34" charset="0"/>
              </a:defRPr>
            </a:lvl1pPr>
          </a:lstStyle>
          <a:p>
            <a:endParaRPr lang="en-US"/>
          </a:p>
        </p:txBody>
      </p:sp>
      <p:sp>
        <p:nvSpPr>
          <p:cNvPr id="9" name="Slide Number Placeholder 5">
            <a:extLst>
              <a:ext uri="{FF2B5EF4-FFF2-40B4-BE49-F238E27FC236}">
                <a16:creationId xmlns:a16="http://schemas.microsoft.com/office/drawing/2014/main" id="{6A8F920D-0BA2-9E40-BF9A-B88F48E8D4A1}"/>
              </a:ext>
            </a:extLst>
          </p:cNvPr>
          <p:cNvSpPr>
            <a:spLocks noGrp="1"/>
          </p:cNvSpPr>
          <p:nvPr>
            <p:ph type="sldNum" sz="quarter" idx="4"/>
          </p:nvPr>
        </p:nvSpPr>
        <p:spPr>
          <a:xfrm>
            <a:off x="9067800" y="6492875"/>
            <a:ext cx="2743200" cy="365125"/>
          </a:xfrm>
          <a:prstGeom prst="rect">
            <a:avLst/>
          </a:prstGeom>
        </p:spPr>
        <p:txBody>
          <a:bodyPr vert="horz" lIns="91440" tIns="45720" rIns="91440" bIns="45720" rtlCol="0" anchor="ctr"/>
          <a:lstStyle>
            <a:lvl1pPr algn="r">
              <a:defRPr sz="1200" b="1" i="0">
                <a:solidFill>
                  <a:schemeClr val="bg1"/>
                </a:solidFill>
                <a:latin typeface="Arial" panose="020B0604020202020204" pitchFamily="34" charset="0"/>
              </a:defRPr>
            </a:lvl1pPr>
          </a:lstStyle>
          <a:p>
            <a:fld id="{ED9B38AB-A8C2-9742-BFB9-13C4F0189D48}" type="slidenum">
              <a:rPr lang="en-US"/>
              <a:pPr/>
              <a:t>‹#›</a:t>
            </a:fld>
            <a:endParaRPr lang="en-US"/>
          </a:p>
        </p:txBody>
      </p:sp>
    </p:spTree>
    <p:extLst>
      <p:ext uri="{BB962C8B-B14F-4D97-AF65-F5344CB8AC3E}">
        <p14:creationId xmlns:p14="http://schemas.microsoft.com/office/powerpoint/2010/main" val="2320986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C2DD-3CA7-AC4F-85C3-B667A4C7F8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9E0E1A-B17B-994F-A688-E6B78C1C0C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B7F2E9B-25B2-CF47-990F-69533FAD3795}"/>
              </a:ext>
            </a:extLst>
          </p:cNvPr>
          <p:cNvSpPr>
            <a:spLocks noGrp="1"/>
          </p:cNvSpPr>
          <p:nvPr>
            <p:ph type="dt" sz="half" idx="2"/>
          </p:nvPr>
        </p:nvSpPr>
        <p:spPr>
          <a:xfrm>
            <a:off x="3810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3E8E210E-6FDC-CE4E-AA5C-56CB8EC0D839}" type="datetimeFigureOut">
              <a:rPr lang="en-US"/>
              <a:pPr/>
              <a:t>6/13/22</a:t>
            </a:fld>
            <a:endParaRPr lang="en-US"/>
          </a:p>
        </p:txBody>
      </p:sp>
      <p:sp>
        <p:nvSpPr>
          <p:cNvPr id="8" name="Footer Placeholder 4">
            <a:extLst>
              <a:ext uri="{FF2B5EF4-FFF2-40B4-BE49-F238E27FC236}">
                <a16:creationId xmlns:a16="http://schemas.microsoft.com/office/drawing/2014/main" id="{4A1FC69C-DB69-3E4B-A1CE-203F4859FFB5}"/>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9" name="Slide Number Placeholder 5">
            <a:extLst>
              <a:ext uri="{FF2B5EF4-FFF2-40B4-BE49-F238E27FC236}">
                <a16:creationId xmlns:a16="http://schemas.microsoft.com/office/drawing/2014/main" id="{B43D7197-D191-ED4F-8540-CCD608763DEA}"/>
              </a:ext>
            </a:extLst>
          </p:cNvPr>
          <p:cNvSpPr>
            <a:spLocks noGrp="1"/>
          </p:cNvSpPr>
          <p:nvPr>
            <p:ph type="sldNum" sz="quarter" idx="4"/>
          </p:nvPr>
        </p:nvSpPr>
        <p:spPr>
          <a:xfrm>
            <a:off x="9067800" y="6492875"/>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defRPr>
            </a:lvl1pPr>
          </a:lstStyle>
          <a:p>
            <a:fld id="{ED9B38AB-A8C2-9742-BFB9-13C4F0189D48}" type="slidenum">
              <a:rPr lang="en-US"/>
              <a:pPr/>
              <a:t>‹#›</a:t>
            </a:fld>
            <a:endParaRPr lang="en-US"/>
          </a:p>
        </p:txBody>
      </p:sp>
    </p:spTree>
    <p:extLst>
      <p:ext uri="{BB962C8B-B14F-4D97-AF65-F5344CB8AC3E}">
        <p14:creationId xmlns:p14="http://schemas.microsoft.com/office/powerpoint/2010/main" val="883797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C2DD-3CA7-AC4F-85C3-B667A4C7F8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9E0E1A-B17B-994F-A688-E6B78C1C0C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0B7F2E9B-25B2-CF47-990F-69533FAD3795}"/>
              </a:ext>
            </a:extLst>
          </p:cNvPr>
          <p:cNvSpPr>
            <a:spLocks noGrp="1"/>
          </p:cNvSpPr>
          <p:nvPr>
            <p:ph type="dt" sz="half" idx="2"/>
          </p:nvPr>
        </p:nvSpPr>
        <p:spPr>
          <a:xfrm>
            <a:off x="3810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3E8E210E-6FDC-CE4E-AA5C-56CB8EC0D839}" type="datetimeFigureOut">
              <a:rPr lang="en-US"/>
              <a:pPr/>
              <a:t>6/13/22</a:t>
            </a:fld>
            <a:endParaRPr lang="en-US"/>
          </a:p>
        </p:txBody>
      </p:sp>
      <p:sp>
        <p:nvSpPr>
          <p:cNvPr id="8" name="Footer Placeholder 4">
            <a:extLst>
              <a:ext uri="{FF2B5EF4-FFF2-40B4-BE49-F238E27FC236}">
                <a16:creationId xmlns:a16="http://schemas.microsoft.com/office/drawing/2014/main" id="{4A1FC69C-DB69-3E4B-A1CE-203F4859FFB5}"/>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9" name="Slide Number Placeholder 5">
            <a:extLst>
              <a:ext uri="{FF2B5EF4-FFF2-40B4-BE49-F238E27FC236}">
                <a16:creationId xmlns:a16="http://schemas.microsoft.com/office/drawing/2014/main" id="{B43D7197-D191-ED4F-8540-CCD608763DEA}"/>
              </a:ext>
            </a:extLst>
          </p:cNvPr>
          <p:cNvSpPr>
            <a:spLocks noGrp="1"/>
          </p:cNvSpPr>
          <p:nvPr>
            <p:ph type="sldNum" sz="quarter" idx="4"/>
          </p:nvPr>
        </p:nvSpPr>
        <p:spPr>
          <a:xfrm>
            <a:off x="9067800" y="6492875"/>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defRPr>
            </a:lvl1pPr>
          </a:lstStyle>
          <a:p>
            <a:fld id="{ED9B38AB-A8C2-9742-BFB9-13C4F0189D48}" type="slidenum">
              <a:rPr lang="en-US"/>
              <a:pPr/>
              <a:t>‹#›</a:t>
            </a:fld>
            <a:endParaRPr lang="en-US"/>
          </a:p>
        </p:txBody>
      </p:sp>
    </p:spTree>
    <p:extLst>
      <p:ext uri="{BB962C8B-B14F-4D97-AF65-F5344CB8AC3E}">
        <p14:creationId xmlns:p14="http://schemas.microsoft.com/office/powerpoint/2010/main" val="3769706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2444815"/>
            <a:ext cx="10969139" cy="940443"/>
          </a:xfrm>
        </p:spPr>
        <p:txBody>
          <a:bodyPr/>
          <a:lstStyle>
            <a:lvl1pPr algn="l">
              <a:defRPr/>
            </a:lvl1pPr>
          </a:lstStyle>
          <a:p>
            <a:r>
              <a:rPr kumimoji="0" lang="fr-CH"/>
              <a:t>Click to edit Master title style</a:t>
            </a:r>
            <a:endParaRPr kumimoji="0" lang="en-US"/>
          </a:p>
        </p:txBody>
      </p:sp>
      <p:sp>
        <p:nvSpPr>
          <p:cNvPr id="9" name="Slide Number Placeholder 3"/>
          <p:cNvSpPr>
            <a:spLocks noGrp="1"/>
          </p:cNvSpPr>
          <p:nvPr>
            <p:ph type="sldNum" sz="quarter" idx="4"/>
          </p:nvPr>
        </p:nvSpPr>
        <p:spPr>
          <a:xfrm>
            <a:off x="10913835" y="6356351"/>
            <a:ext cx="66856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918391-D411-FE40-AAD7-861AE5233E0E}" type="slidenum">
              <a:rPr lang="en-US" smtClean="0"/>
              <a:pPr/>
              <a:t>‹#›</a:t>
            </a:fld>
            <a:endParaRPr lang="en-US" dirty="0"/>
          </a:p>
        </p:txBody>
      </p:sp>
      <p:sp>
        <p:nvSpPr>
          <p:cNvPr id="11" name="Espace réservé du texte 2"/>
          <p:cNvSpPr>
            <a:spLocks noGrp="1"/>
          </p:cNvSpPr>
          <p:nvPr>
            <p:ph type="body" idx="10"/>
          </p:nvPr>
        </p:nvSpPr>
        <p:spPr>
          <a:xfrm>
            <a:off x="609600" y="3391125"/>
            <a:ext cx="3657600" cy="419653"/>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fr-CH"/>
              <a:t>Click to edit Master text styles</a:t>
            </a:r>
          </a:p>
        </p:txBody>
      </p:sp>
    </p:spTree>
    <p:extLst>
      <p:ext uri="{BB962C8B-B14F-4D97-AF65-F5344CB8AC3E}">
        <p14:creationId xmlns:p14="http://schemas.microsoft.com/office/powerpoint/2010/main" val="3662872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9E0E1A-B17B-994F-A688-E6B78C1C0C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itle 12">
            <a:extLst>
              <a:ext uri="{FF2B5EF4-FFF2-40B4-BE49-F238E27FC236}">
                <a16:creationId xmlns:a16="http://schemas.microsoft.com/office/drawing/2014/main" id="{466AE67A-C154-4969-8599-A2E475F9779F}"/>
              </a:ext>
            </a:extLst>
          </p:cNvPr>
          <p:cNvSpPr>
            <a:spLocks noGrp="1"/>
          </p:cNvSpPr>
          <p:nvPr>
            <p:ph type="title"/>
          </p:nvPr>
        </p:nvSpPr>
        <p:spPr/>
        <p:txBody>
          <a:bodyPr/>
          <a:lstStyle/>
          <a:p>
            <a:r>
              <a:rPr lang="en-US"/>
              <a:t>Click to edit Master title style</a:t>
            </a:r>
          </a:p>
        </p:txBody>
      </p:sp>
      <p:sp>
        <p:nvSpPr>
          <p:cNvPr id="14" name="Date Placeholder 13">
            <a:extLst>
              <a:ext uri="{FF2B5EF4-FFF2-40B4-BE49-F238E27FC236}">
                <a16:creationId xmlns:a16="http://schemas.microsoft.com/office/drawing/2014/main" id="{F0E3871D-3071-F8C4-C5DF-9F875F2884C1}"/>
              </a:ext>
            </a:extLst>
          </p:cNvPr>
          <p:cNvSpPr>
            <a:spLocks noGrp="1"/>
          </p:cNvSpPr>
          <p:nvPr>
            <p:ph type="dt" sz="half" idx="10"/>
          </p:nvPr>
        </p:nvSpPr>
        <p:spPr/>
        <p:txBody>
          <a:bodyPr/>
          <a:lstStyle/>
          <a:p>
            <a:fld id="{3E8E210E-6FDC-CE4E-AA5C-56CB8EC0D839}" type="datetimeFigureOut">
              <a:rPr lang="en-US" smtClean="0"/>
              <a:pPr/>
              <a:t>6/13/22</a:t>
            </a:fld>
            <a:endParaRPr lang="en-US"/>
          </a:p>
        </p:txBody>
      </p:sp>
      <p:sp>
        <p:nvSpPr>
          <p:cNvPr id="15" name="Footer Placeholder 14">
            <a:extLst>
              <a:ext uri="{FF2B5EF4-FFF2-40B4-BE49-F238E27FC236}">
                <a16:creationId xmlns:a16="http://schemas.microsoft.com/office/drawing/2014/main" id="{6203AB7E-F309-3F7B-7FF9-63D864005F2E}"/>
              </a:ext>
            </a:extLst>
          </p:cNvPr>
          <p:cNvSpPr>
            <a:spLocks noGrp="1"/>
          </p:cNvSpPr>
          <p:nvPr>
            <p:ph type="ftr" sz="quarter" idx="11"/>
          </p:nvPr>
        </p:nvSpPr>
        <p:spPr/>
        <p:txBody>
          <a:bodyPr/>
          <a:lstStyle/>
          <a:p>
            <a:endParaRPr lang="en-US"/>
          </a:p>
        </p:txBody>
      </p:sp>
      <p:sp>
        <p:nvSpPr>
          <p:cNvPr id="16" name="Slide Number Placeholder 15">
            <a:extLst>
              <a:ext uri="{FF2B5EF4-FFF2-40B4-BE49-F238E27FC236}">
                <a16:creationId xmlns:a16="http://schemas.microsoft.com/office/drawing/2014/main" id="{2A0274AF-BF76-C4C0-E4E0-A1AAE798CA5E}"/>
              </a:ext>
            </a:extLst>
          </p:cNvPr>
          <p:cNvSpPr>
            <a:spLocks noGrp="1"/>
          </p:cNvSpPr>
          <p:nvPr>
            <p:ph type="sldNum" sz="quarter" idx="12"/>
          </p:nvPr>
        </p:nvSpPr>
        <p:spPr/>
        <p:txBody>
          <a:bodyPr/>
          <a:lstStyle/>
          <a:p>
            <a:fld id="{ED9B38AB-A8C2-9742-BFB9-13C4F0189D48}" type="slidenum">
              <a:rPr lang="en-US" smtClean="0"/>
              <a:pPr/>
              <a:t>‹#›</a:t>
            </a:fld>
            <a:endParaRPr lang="en-US"/>
          </a:p>
        </p:txBody>
      </p:sp>
    </p:spTree>
    <p:extLst>
      <p:ext uri="{BB962C8B-B14F-4D97-AF65-F5344CB8AC3E}">
        <p14:creationId xmlns:p14="http://schemas.microsoft.com/office/powerpoint/2010/main" val="694618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73647-84EA-EC49-9B6E-68E58E247F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98C611-9A47-0B4C-A277-27B18FBEF6EE}"/>
              </a:ext>
            </a:extLst>
          </p:cNvPr>
          <p:cNvSpPr>
            <a:spLocks noGrp="1"/>
          </p:cNvSpPr>
          <p:nvPr>
            <p:ph sz="half" idx="1"/>
          </p:nvPr>
        </p:nvSpPr>
        <p:spPr>
          <a:xfrm>
            <a:off x="496013"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3F3213-5F37-224A-980C-A8430DBE60A5}"/>
              </a:ext>
            </a:extLst>
          </p:cNvPr>
          <p:cNvSpPr>
            <a:spLocks noGrp="1"/>
          </p:cNvSpPr>
          <p:nvPr>
            <p:ph sz="half" idx="2"/>
          </p:nvPr>
        </p:nvSpPr>
        <p:spPr>
          <a:xfrm>
            <a:off x="5830013"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a:extLst>
              <a:ext uri="{FF2B5EF4-FFF2-40B4-BE49-F238E27FC236}">
                <a16:creationId xmlns:a16="http://schemas.microsoft.com/office/drawing/2014/main" id="{85B0C5F9-417C-094F-8BC7-010EB82817F8}"/>
              </a:ext>
            </a:extLst>
          </p:cNvPr>
          <p:cNvSpPr>
            <a:spLocks noGrp="1"/>
          </p:cNvSpPr>
          <p:nvPr>
            <p:ph type="dt" sz="half" idx="10"/>
          </p:nvPr>
        </p:nvSpPr>
        <p:spPr>
          <a:xfrm>
            <a:off x="3810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3E8E210E-6FDC-CE4E-AA5C-56CB8EC0D839}" type="datetimeFigureOut">
              <a:rPr lang="en-US"/>
              <a:pPr/>
              <a:t>6/13/22</a:t>
            </a:fld>
            <a:endParaRPr lang="en-US"/>
          </a:p>
        </p:txBody>
      </p:sp>
      <p:sp>
        <p:nvSpPr>
          <p:cNvPr id="9" name="Footer Placeholder 4">
            <a:extLst>
              <a:ext uri="{FF2B5EF4-FFF2-40B4-BE49-F238E27FC236}">
                <a16:creationId xmlns:a16="http://schemas.microsoft.com/office/drawing/2014/main" id="{FE55CF63-8AE7-EF40-A782-9C0E7AB48C6A}"/>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10" name="Slide Number Placeholder 5">
            <a:extLst>
              <a:ext uri="{FF2B5EF4-FFF2-40B4-BE49-F238E27FC236}">
                <a16:creationId xmlns:a16="http://schemas.microsoft.com/office/drawing/2014/main" id="{A1790528-936E-E040-A459-F48ABB5B651D}"/>
              </a:ext>
            </a:extLst>
          </p:cNvPr>
          <p:cNvSpPr>
            <a:spLocks noGrp="1"/>
          </p:cNvSpPr>
          <p:nvPr>
            <p:ph type="sldNum" sz="quarter" idx="4"/>
          </p:nvPr>
        </p:nvSpPr>
        <p:spPr>
          <a:xfrm>
            <a:off x="9067800" y="6492875"/>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defRPr>
            </a:lvl1pPr>
          </a:lstStyle>
          <a:p>
            <a:fld id="{ED9B38AB-A8C2-9742-BFB9-13C4F0189D48}" type="slidenum">
              <a:rPr lang="en-US"/>
              <a:pPr/>
              <a:t>‹#›</a:t>
            </a:fld>
            <a:endParaRPr lang="en-US"/>
          </a:p>
        </p:txBody>
      </p:sp>
    </p:spTree>
    <p:extLst>
      <p:ext uri="{BB962C8B-B14F-4D97-AF65-F5344CB8AC3E}">
        <p14:creationId xmlns:p14="http://schemas.microsoft.com/office/powerpoint/2010/main" val="1591670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8368E-EA73-6B46-B0FF-A88E6B8B206B}"/>
              </a:ext>
            </a:extLst>
          </p:cNvPr>
          <p:cNvSpPr>
            <a:spLocks noGrp="1"/>
          </p:cNvSpPr>
          <p:nvPr>
            <p:ph type="title"/>
          </p:nvPr>
        </p:nvSpPr>
        <p:spPr>
          <a:xfrm>
            <a:off x="499819" y="118941"/>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F65E83-9E0F-064F-ADCD-C9C143639E0B}"/>
              </a:ext>
            </a:extLst>
          </p:cNvPr>
          <p:cNvSpPr>
            <a:spLocks noGrp="1"/>
          </p:cNvSpPr>
          <p:nvPr>
            <p:ph type="body" idx="1"/>
          </p:nvPr>
        </p:nvSpPr>
        <p:spPr>
          <a:xfrm>
            <a:off x="499819" y="1434979"/>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1C7A94-8F8D-E94F-A07D-B21C166A98D2}"/>
              </a:ext>
            </a:extLst>
          </p:cNvPr>
          <p:cNvSpPr>
            <a:spLocks noGrp="1"/>
          </p:cNvSpPr>
          <p:nvPr>
            <p:ph sz="half" idx="2"/>
          </p:nvPr>
        </p:nvSpPr>
        <p:spPr>
          <a:xfrm>
            <a:off x="499819" y="2258891"/>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0C394A-4CEB-E043-A847-AF02FBDF06BA}"/>
              </a:ext>
            </a:extLst>
          </p:cNvPr>
          <p:cNvSpPr>
            <a:spLocks noGrp="1"/>
          </p:cNvSpPr>
          <p:nvPr>
            <p:ph type="body" sz="quarter" idx="3"/>
          </p:nvPr>
        </p:nvSpPr>
        <p:spPr>
          <a:xfrm>
            <a:off x="5832231" y="1458425"/>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704177-104A-3146-9662-33F1C5895E46}"/>
              </a:ext>
            </a:extLst>
          </p:cNvPr>
          <p:cNvSpPr>
            <a:spLocks noGrp="1"/>
          </p:cNvSpPr>
          <p:nvPr>
            <p:ph sz="quarter" idx="4"/>
          </p:nvPr>
        </p:nvSpPr>
        <p:spPr>
          <a:xfrm>
            <a:off x="5832231" y="2258891"/>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768B580E-8CE5-534D-AEC2-E1D5F7857AA7}"/>
              </a:ext>
            </a:extLst>
          </p:cNvPr>
          <p:cNvSpPr>
            <a:spLocks noGrp="1"/>
          </p:cNvSpPr>
          <p:nvPr>
            <p:ph type="dt" sz="half" idx="10"/>
          </p:nvPr>
        </p:nvSpPr>
        <p:spPr>
          <a:xfrm>
            <a:off x="3810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3E8E210E-6FDC-CE4E-AA5C-56CB8EC0D839}" type="datetimeFigureOut">
              <a:rPr lang="en-US"/>
              <a:pPr/>
              <a:t>6/13/22</a:t>
            </a:fld>
            <a:endParaRPr lang="en-US"/>
          </a:p>
        </p:txBody>
      </p:sp>
      <p:sp>
        <p:nvSpPr>
          <p:cNvPr id="11" name="Footer Placeholder 4">
            <a:extLst>
              <a:ext uri="{FF2B5EF4-FFF2-40B4-BE49-F238E27FC236}">
                <a16:creationId xmlns:a16="http://schemas.microsoft.com/office/drawing/2014/main" id="{11BF01A5-3968-0444-83E6-59AF0D1F1781}"/>
              </a:ext>
            </a:extLst>
          </p:cNvPr>
          <p:cNvSpPr>
            <a:spLocks noGrp="1"/>
          </p:cNvSpPr>
          <p:nvPr>
            <p:ph type="ftr" sz="quarter" idx="11"/>
          </p:nvPr>
        </p:nvSpPr>
        <p:spPr>
          <a:xfrm>
            <a:off x="4038600" y="6492875"/>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12" name="Slide Number Placeholder 5">
            <a:extLst>
              <a:ext uri="{FF2B5EF4-FFF2-40B4-BE49-F238E27FC236}">
                <a16:creationId xmlns:a16="http://schemas.microsoft.com/office/drawing/2014/main" id="{130C9163-48E8-734A-A9CD-1ABD863C1D72}"/>
              </a:ext>
            </a:extLst>
          </p:cNvPr>
          <p:cNvSpPr>
            <a:spLocks noGrp="1"/>
          </p:cNvSpPr>
          <p:nvPr>
            <p:ph type="sldNum" sz="quarter" idx="12"/>
          </p:nvPr>
        </p:nvSpPr>
        <p:spPr>
          <a:xfrm>
            <a:off x="9067800" y="6492875"/>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defRPr>
            </a:lvl1pPr>
          </a:lstStyle>
          <a:p>
            <a:fld id="{ED9B38AB-A8C2-9742-BFB9-13C4F0189D48}" type="slidenum">
              <a:rPr lang="en-US"/>
              <a:pPr/>
              <a:t>‹#›</a:t>
            </a:fld>
            <a:endParaRPr lang="en-US"/>
          </a:p>
        </p:txBody>
      </p:sp>
    </p:spTree>
    <p:extLst>
      <p:ext uri="{BB962C8B-B14F-4D97-AF65-F5344CB8AC3E}">
        <p14:creationId xmlns:p14="http://schemas.microsoft.com/office/powerpoint/2010/main" val="2136061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AAB62-EF65-CB43-86CD-FCE550CCB706}"/>
              </a:ext>
            </a:extLst>
          </p:cNvPr>
          <p:cNvSpPr>
            <a:spLocks noGrp="1"/>
          </p:cNvSpPr>
          <p:nvPr>
            <p:ph type="title"/>
          </p:nvPr>
        </p:nvSpPr>
        <p:spPr/>
        <p:txBody>
          <a:bodyPr/>
          <a:lstStyle/>
          <a:p>
            <a:r>
              <a:rPr lang="en-US"/>
              <a:t>Click to edit Master title style</a:t>
            </a:r>
          </a:p>
        </p:txBody>
      </p:sp>
      <p:sp>
        <p:nvSpPr>
          <p:cNvPr id="6" name="Date Placeholder 3">
            <a:extLst>
              <a:ext uri="{FF2B5EF4-FFF2-40B4-BE49-F238E27FC236}">
                <a16:creationId xmlns:a16="http://schemas.microsoft.com/office/drawing/2014/main" id="{43DD226D-3621-0D4F-9D8E-954B8D11687A}"/>
              </a:ext>
            </a:extLst>
          </p:cNvPr>
          <p:cNvSpPr>
            <a:spLocks noGrp="1"/>
          </p:cNvSpPr>
          <p:nvPr>
            <p:ph type="dt" sz="half" idx="2"/>
          </p:nvPr>
        </p:nvSpPr>
        <p:spPr>
          <a:xfrm>
            <a:off x="3810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3E8E210E-6FDC-CE4E-AA5C-56CB8EC0D839}" type="datetimeFigureOut">
              <a:rPr lang="en-US"/>
              <a:pPr/>
              <a:t>6/13/22</a:t>
            </a:fld>
            <a:endParaRPr lang="en-US"/>
          </a:p>
        </p:txBody>
      </p:sp>
      <p:sp>
        <p:nvSpPr>
          <p:cNvPr id="7" name="Footer Placeholder 4">
            <a:extLst>
              <a:ext uri="{FF2B5EF4-FFF2-40B4-BE49-F238E27FC236}">
                <a16:creationId xmlns:a16="http://schemas.microsoft.com/office/drawing/2014/main" id="{6F6F1EB4-ED76-7B4F-8C7A-3F1F9FFAAE60}"/>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8" name="Slide Number Placeholder 5">
            <a:extLst>
              <a:ext uri="{FF2B5EF4-FFF2-40B4-BE49-F238E27FC236}">
                <a16:creationId xmlns:a16="http://schemas.microsoft.com/office/drawing/2014/main" id="{FA467168-B905-8843-9D77-A2BE6BE4369A}"/>
              </a:ext>
            </a:extLst>
          </p:cNvPr>
          <p:cNvSpPr>
            <a:spLocks noGrp="1"/>
          </p:cNvSpPr>
          <p:nvPr>
            <p:ph type="sldNum" sz="quarter" idx="4"/>
          </p:nvPr>
        </p:nvSpPr>
        <p:spPr>
          <a:xfrm>
            <a:off x="9067800" y="6492875"/>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defRPr>
            </a:lvl1pPr>
          </a:lstStyle>
          <a:p>
            <a:fld id="{ED9B38AB-A8C2-9742-BFB9-13C4F0189D48}" type="slidenum">
              <a:rPr lang="en-US"/>
              <a:pPr/>
              <a:t>‹#›</a:t>
            </a:fld>
            <a:endParaRPr lang="en-US"/>
          </a:p>
        </p:txBody>
      </p:sp>
    </p:spTree>
    <p:extLst>
      <p:ext uri="{BB962C8B-B14F-4D97-AF65-F5344CB8AC3E}">
        <p14:creationId xmlns:p14="http://schemas.microsoft.com/office/powerpoint/2010/main" val="3214034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6043DB8F-4FD6-7947-A811-97884E207E6B}"/>
              </a:ext>
            </a:extLst>
          </p:cNvPr>
          <p:cNvSpPr>
            <a:spLocks noGrp="1"/>
          </p:cNvSpPr>
          <p:nvPr>
            <p:ph type="dt" sz="half" idx="2"/>
          </p:nvPr>
        </p:nvSpPr>
        <p:spPr>
          <a:xfrm>
            <a:off x="3810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3E8E210E-6FDC-CE4E-AA5C-56CB8EC0D839}" type="datetimeFigureOut">
              <a:rPr lang="en-US"/>
              <a:pPr/>
              <a:t>6/13/22</a:t>
            </a:fld>
            <a:endParaRPr lang="en-US"/>
          </a:p>
        </p:txBody>
      </p:sp>
      <p:sp>
        <p:nvSpPr>
          <p:cNvPr id="6" name="Footer Placeholder 4">
            <a:extLst>
              <a:ext uri="{FF2B5EF4-FFF2-40B4-BE49-F238E27FC236}">
                <a16:creationId xmlns:a16="http://schemas.microsoft.com/office/drawing/2014/main" id="{72A8FA46-AC87-BE41-98EB-172249068822}"/>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7" name="Slide Number Placeholder 5">
            <a:extLst>
              <a:ext uri="{FF2B5EF4-FFF2-40B4-BE49-F238E27FC236}">
                <a16:creationId xmlns:a16="http://schemas.microsoft.com/office/drawing/2014/main" id="{F6E22694-0084-B749-989E-62D5682FFEF5}"/>
              </a:ext>
            </a:extLst>
          </p:cNvPr>
          <p:cNvSpPr>
            <a:spLocks noGrp="1"/>
          </p:cNvSpPr>
          <p:nvPr>
            <p:ph type="sldNum" sz="quarter" idx="4"/>
          </p:nvPr>
        </p:nvSpPr>
        <p:spPr>
          <a:xfrm>
            <a:off x="9067800" y="6492875"/>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defRPr>
            </a:lvl1pPr>
          </a:lstStyle>
          <a:p>
            <a:fld id="{ED9B38AB-A8C2-9742-BFB9-13C4F0189D48}" type="slidenum">
              <a:rPr lang="en-US"/>
              <a:pPr/>
              <a:t>‹#›</a:t>
            </a:fld>
            <a:endParaRPr lang="en-US"/>
          </a:p>
        </p:txBody>
      </p:sp>
    </p:spTree>
    <p:extLst>
      <p:ext uri="{BB962C8B-B14F-4D97-AF65-F5344CB8AC3E}">
        <p14:creationId xmlns:p14="http://schemas.microsoft.com/office/powerpoint/2010/main" val="93850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a:alphaModFix amt="37558"/>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90AF-1461-A245-85BA-FFA3C19C5C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6AD558-AE89-5940-B6B2-FFAFCA0F9F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4F0184-0900-5443-9BDD-B1800EB3AD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7B697B23-4D70-0A4E-9415-D38C28DC207E}"/>
              </a:ext>
            </a:extLst>
          </p:cNvPr>
          <p:cNvSpPr>
            <a:spLocks noGrp="1"/>
          </p:cNvSpPr>
          <p:nvPr>
            <p:ph type="dt" sz="half" idx="10"/>
          </p:nvPr>
        </p:nvSpPr>
        <p:spPr>
          <a:xfrm>
            <a:off x="3810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3E8E210E-6FDC-CE4E-AA5C-56CB8EC0D839}" type="datetimeFigureOut">
              <a:rPr lang="en-US"/>
              <a:pPr/>
              <a:t>6/13/22</a:t>
            </a:fld>
            <a:endParaRPr lang="en-US"/>
          </a:p>
        </p:txBody>
      </p:sp>
      <p:sp>
        <p:nvSpPr>
          <p:cNvPr id="9" name="Footer Placeholder 4">
            <a:extLst>
              <a:ext uri="{FF2B5EF4-FFF2-40B4-BE49-F238E27FC236}">
                <a16:creationId xmlns:a16="http://schemas.microsoft.com/office/drawing/2014/main" id="{7BD4879B-57C6-D743-B485-CDE9A88B707A}"/>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10" name="Slide Number Placeholder 5">
            <a:extLst>
              <a:ext uri="{FF2B5EF4-FFF2-40B4-BE49-F238E27FC236}">
                <a16:creationId xmlns:a16="http://schemas.microsoft.com/office/drawing/2014/main" id="{234E606D-7A93-D54B-982F-9A428993F1C7}"/>
              </a:ext>
            </a:extLst>
          </p:cNvPr>
          <p:cNvSpPr>
            <a:spLocks noGrp="1"/>
          </p:cNvSpPr>
          <p:nvPr>
            <p:ph type="sldNum" sz="quarter" idx="4"/>
          </p:nvPr>
        </p:nvSpPr>
        <p:spPr>
          <a:xfrm>
            <a:off x="9067800" y="6492875"/>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defRPr>
            </a:lvl1pPr>
          </a:lstStyle>
          <a:p>
            <a:fld id="{ED9B38AB-A8C2-9742-BFB9-13C4F0189D48}" type="slidenum">
              <a:rPr lang="en-US"/>
              <a:pPr/>
              <a:t>‹#›</a:t>
            </a:fld>
            <a:endParaRPr lang="en-US"/>
          </a:p>
        </p:txBody>
      </p:sp>
    </p:spTree>
    <p:extLst>
      <p:ext uri="{BB962C8B-B14F-4D97-AF65-F5344CB8AC3E}">
        <p14:creationId xmlns:p14="http://schemas.microsoft.com/office/powerpoint/2010/main" val="2247992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9D19-5D5B-2E47-BAF5-C04266A95E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0A7D72-5963-DA4F-9EF1-CFB8DFB3D2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1E549D4-E6D4-C940-A47E-63CCFAEB62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3">
            <a:extLst>
              <a:ext uri="{FF2B5EF4-FFF2-40B4-BE49-F238E27FC236}">
                <a16:creationId xmlns:a16="http://schemas.microsoft.com/office/drawing/2014/main" id="{D89E9A70-6DB2-C042-9EB1-8305F7630890}"/>
              </a:ext>
            </a:extLst>
          </p:cNvPr>
          <p:cNvSpPr>
            <a:spLocks noGrp="1"/>
          </p:cNvSpPr>
          <p:nvPr>
            <p:ph type="dt" sz="half" idx="10"/>
          </p:nvPr>
        </p:nvSpPr>
        <p:spPr>
          <a:xfrm>
            <a:off x="3810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3E8E210E-6FDC-CE4E-AA5C-56CB8EC0D839}" type="datetimeFigureOut">
              <a:rPr lang="en-US"/>
              <a:pPr/>
              <a:t>6/13/22</a:t>
            </a:fld>
            <a:endParaRPr lang="en-US"/>
          </a:p>
        </p:txBody>
      </p:sp>
      <p:sp>
        <p:nvSpPr>
          <p:cNvPr id="9" name="Footer Placeholder 4">
            <a:extLst>
              <a:ext uri="{FF2B5EF4-FFF2-40B4-BE49-F238E27FC236}">
                <a16:creationId xmlns:a16="http://schemas.microsoft.com/office/drawing/2014/main" id="{86AB9A59-7D4D-B243-A333-79B647B7EA23}"/>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10" name="Slide Number Placeholder 5">
            <a:extLst>
              <a:ext uri="{FF2B5EF4-FFF2-40B4-BE49-F238E27FC236}">
                <a16:creationId xmlns:a16="http://schemas.microsoft.com/office/drawing/2014/main" id="{122F55B1-E2D7-E447-B7F8-956C1066C411}"/>
              </a:ext>
            </a:extLst>
          </p:cNvPr>
          <p:cNvSpPr>
            <a:spLocks noGrp="1"/>
          </p:cNvSpPr>
          <p:nvPr>
            <p:ph type="sldNum" sz="quarter" idx="4"/>
          </p:nvPr>
        </p:nvSpPr>
        <p:spPr>
          <a:xfrm>
            <a:off x="9067800" y="6492875"/>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defRPr>
            </a:lvl1pPr>
          </a:lstStyle>
          <a:p>
            <a:fld id="{ED9B38AB-A8C2-9742-BFB9-13C4F0189D48}" type="slidenum">
              <a:rPr lang="en-US"/>
              <a:pPr/>
              <a:t>‹#›</a:t>
            </a:fld>
            <a:endParaRPr lang="en-US"/>
          </a:p>
        </p:txBody>
      </p:sp>
    </p:spTree>
    <p:extLst>
      <p:ext uri="{BB962C8B-B14F-4D97-AF65-F5344CB8AC3E}">
        <p14:creationId xmlns:p14="http://schemas.microsoft.com/office/powerpoint/2010/main" val="1921031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4C2DD-3CA7-AC4F-85C3-B667A4C7F8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9E0E1A-B17B-994F-A688-E6B78C1C0C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8F962FF7-0752-BF48-A8E6-9E1339D23B0B}"/>
              </a:ext>
            </a:extLst>
          </p:cNvPr>
          <p:cNvSpPr>
            <a:spLocks noGrp="1"/>
          </p:cNvSpPr>
          <p:nvPr>
            <p:ph type="dt" sz="half" idx="2"/>
          </p:nvPr>
        </p:nvSpPr>
        <p:spPr>
          <a:xfrm>
            <a:off x="3810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3E8E210E-6FDC-CE4E-AA5C-56CB8EC0D839}" type="datetimeFigureOut">
              <a:rPr lang="en-US"/>
              <a:pPr/>
              <a:t>6/13/22</a:t>
            </a:fld>
            <a:endParaRPr lang="en-US"/>
          </a:p>
        </p:txBody>
      </p:sp>
      <p:sp>
        <p:nvSpPr>
          <p:cNvPr id="8" name="Footer Placeholder 4">
            <a:extLst>
              <a:ext uri="{FF2B5EF4-FFF2-40B4-BE49-F238E27FC236}">
                <a16:creationId xmlns:a16="http://schemas.microsoft.com/office/drawing/2014/main" id="{9FC1EFFE-FE47-F74A-9BC5-875E516CB0BC}"/>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9" name="Slide Number Placeholder 5">
            <a:extLst>
              <a:ext uri="{FF2B5EF4-FFF2-40B4-BE49-F238E27FC236}">
                <a16:creationId xmlns:a16="http://schemas.microsoft.com/office/drawing/2014/main" id="{0CAAF099-F5CB-5D40-9BCD-568CE54755A0}"/>
              </a:ext>
            </a:extLst>
          </p:cNvPr>
          <p:cNvSpPr>
            <a:spLocks noGrp="1"/>
          </p:cNvSpPr>
          <p:nvPr>
            <p:ph type="sldNum" sz="quarter" idx="4"/>
          </p:nvPr>
        </p:nvSpPr>
        <p:spPr>
          <a:xfrm>
            <a:off x="9067800" y="6492875"/>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defRPr>
            </a:lvl1pPr>
          </a:lstStyle>
          <a:p>
            <a:fld id="{ED9B38AB-A8C2-9742-BFB9-13C4F0189D48}" type="slidenum">
              <a:rPr lang="en-US"/>
              <a:pPr/>
              <a:t>‹#›</a:t>
            </a:fld>
            <a:endParaRPr lang="en-US"/>
          </a:p>
        </p:txBody>
      </p:sp>
    </p:spTree>
    <p:extLst>
      <p:ext uri="{BB962C8B-B14F-4D97-AF65-F5344CB8AC3E}">
        <p14:creationId xmlns:p14="http://schemas.microsoft.com/office/powerpoint/2010/main" val="1367186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E23B3A-7364-644F-BA28-8D1F35FC9A7C}"/>
              </a:ext>
            </a:extLst>
          </p:cNvPr>
          <p:cNvSpPr>
            <a:spLocks noGrp="1"/>
          </p:cNvSpPr>
          <p:nvPr>
            <p:ph type="title"/>
          </p:nvPr>
        </p:nvSpPr>
        <p:spPr>
          <a:xfrm>
            <a:off x="496013" y="118941"/>
            <a:ext cx="11191894"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991528-CADD-1340-8C99-C3240E089A0E}"/>
              </a:ext>
            </a:extLst>
          </p:cNvPr>
          <p:cNvSpPr>
            <a:spLocks noGrp="1"/>
          </p:cNvSpPr>
          <p:nvPr>
            <p:ph type="body" idx="1"/>
          </p:nvPr>
        </p:nvSpPr>
        <p:spPr>
          <a:xfrm>
            <a:off x="496012" y="1487243"/>
            <a:ext cx="11191895" cy="38835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FAEBB4-42BA-D44A-9DAE-5C0431AE5FB4}"/>
              </a:ext>
            </a:extLst>
          </p:cNvPr>
          <p:cNvSpPr>
            <a:spLocks noGrp="1"/>
          </p:cNvSpPr>
          <p:nvPr>
            <p:ph type="dt" sz="half" idx="2"/>
          </p:nvPr>
        </p:nvSpPr>
        <p:spPr>
          <a:xfrm>
            <a:off x="381000" y="6492875"/>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3E8E210E-6FDC-CE4E-AA5C-56CB8EC0D839}" type="datetimeFigureOut">
              <a:rPr lang="en-US"/>
              <a:pPr/>
              <a:t>6/13/22</a:t>
            </a:fld>
            <a:endParaRPr lang="en-US"/>
          </a:p>
        </p:txBody>
      </p:sp>
      <p:sp>
        <p:nvSpPr>
          <p:cNvPr id="5" name="Footer Placeholder 4">
            <a:extLst>
              <a:ext uri="{FF2B5EF4-FFF2-40B4-BE49-F238E27FC236}">
                <a16:creationId xmlns:a16="http://schemas.microsoft.com/office/drawing/2014/main" id="{46118187-8291-0F48-A84D-4B0B3C1CA776}"/>
              </a:ext>
            </a:extLst>
          </p:cNvPr>
          <p:cNvSpPr>
            <a:spLocks noGrp="1"/>
          </p:cNvSpPr>
          <p:nvPr>
            <p:ph type="ftr" sz="quarter" idx="3"/>
          </p:nvPr>
        </p:nvSpPr>
        <p:spPr>
          <a:xfrm>
            <a:off x="4038600" y="6492875"/>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FFAE0EBD-067A-7E46-9F60-CF9BAD6D05CC}"/>
              </a:ext>
            </a:extLst>
          </p:cNvPr>
          <p:cNvSpPr>
            <a:spLocks noGrp="1"/>
          </p:cNvSpPr>
          <p:nvPr>
            <p:ph type="sldNum" sz="quarter" idx="4"/>
          </p:nvPr>
        </p:nvSpPr>
        <p:spPr>
          <a:xfrm>
            <a:off x="9067800" y="6492875"/>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rial" panose="020B0604020202020204" pitchFamily="34" charset="0"/>
              </a:defRPr>
            </a:lvl1pPr>
          </a:lstStyle>
          <a:p>
            <a:fld id="{ED9B38AB-A8C2-9742-BFB9-13C4F0189D48}" type="slidenum">
              <a:rPr lang="en-US"/>
              <a:pPr/>
              <a:t>‹#›</a:t>
            </a:fld>
            <a:endParaRPr lang="en-US"/>
          </a:p>
        </p:txBody>
      </p:sp>
    </p:spTree>
    <p:extLst>
      <p:ext uri="{BB962C8B-B14F-4D97-AF65-F5344CB8AC3E}">
        <p14:creationId xmlns:p14="http://schemas.microsoft.com/office/powerpoint/2010/main" val="2329814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59" r:id="rId11"/>
    <p:sldLayoutId id="2147483661" r:id="rId12"/>
  </p:sldLayoutIdLst>
  <p:txStyles>
    <p:titleStyle>
      <a:lvl1pPr algn="l" defTabSz="914400" rtl="0" eaLnBrk="1" latinLnBrk="0" hangingPunct="1">
        <a:lnSpc>
          <a:spcPct val="90000"/>
        </a:lnSpc>
        <a:spcBef>
          <a:spcPct val="0"/>
        </a:spcBef>
        <a:buNone/>
        <a:defRPr sz="4400" b="1" i="0" kern="1200">
          <a:solidFill>
            <a:schemeClr val="tx1"/>
          </a:solidFill>
          <a:effectLst>
            <a:glow rad="139700">
              <a:schemeClr val="bg1">
                <a:alpha val="40000"/>
              </a:schemeClr>
            </a:glow>
          </a:effectLst>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100000"/>
        </a:lnSpc>
        <a:spcBef>
          <a:spcPts val="1000"/>
        </a:spcBef>
        <a:buClr>
          <a:srgbClr val="00827F"/>
        </a:buClr>
        <a:buFont typeface="Wingdings" pitchFamily="2" charset="2"/>
        <a:buChar char="§"/>
        <a:defRPr sz="2800" b="0" i="0" kern="1200">
          <a:solidFill>
            <a:schemeClr val="tx1"/>
          </a:solidFill>
          <a:effectLst>
            <a:glow rad="139700">
              <a:schemeClr val="bg1">
                <a:alpha val="40000"/>
              </a:schemeClr>
            </a:glow>
          </a:effectLst>
          <a:latin typeface="Arial" panose="020B0604020202020204" pitchFamily="34" charset="0"/>
          <a:ea typeface="+mn-ea"/>
          <a:cs typeface="+mn-cs"/>
        </a:defRPr>
      </a:lvl1pPr>
      <a:lvl2pPr marL="685800" indent="-228600" algn="l" defTabSz="914400" rtl="0" eaLnBrk="1" latinLnBrk="0" hangingPunct="1">
        <a:lnSpc>
          <a:spcPct val="100000"/>
        </a:lnSpc>
        <a:spcBef>
          <a:spcPts val="500"/>
        </a:spcBef>
        <a:buClr>
          <a:srgbClr val="00827F"/>
        </a:buClr>
        <a:buFont typeface="Wingdings" pitchFamily="2" charset="2"/>
        <a:buChar char="§"/>
        <a:defRPr sz="2400" b="0" i="0" kern="1200">
          <a:solidFill>
            <a:schemeClr val="tx1"/>
          </a:solidFill>
          <a:effectLst>
            <a:glow rad="139700">
              <a:schemeClr val="bg1">
                <a:alpha val="40000"/>
              </a:schemeClr>
            </a:glow>
          </a:effectLst>
          <a:latin typeface="Arial" panose="020B0604020202020204" pitchFamily="34" charset="0"/>
          <a:ea typeface="+mn-ea"/>
          <a:cs typeface="+mn-cs"/>
        </a:defRPr>
      </a:lvl2pPr>
      <a:lvl3pPr marL="1143000" indent="-228600" algn="l" defTabSz="914400" rtl="0" eaLnBrk="1" latinLnBrk="0" hangingPunct="1">
        <a:lnSpc>
          <a:spcPct val="100000"/>
        </a:lnSpc>
        <a:spcBef>
          <a:spcPts val="500"/>
        </a:spcBef>
        <a:buClr>
          <a:srgbClr val="00827F"/>
        </a:buClr>
        <a:buFont typeface="Wingdings" pitchFamily="2" charset="2"/>
        <a:buChar char="§"/>
        <a:defRPr sz="2000" b="0" i="0" kern="1200">
          <a:solidFill>
            <a:schemeClr val="tx1"/>
          </a:solidFill>
          <a:effectLst>
            <a:glow rad="139700">
              <a:schemeClr val="bg1">
                <a:alpha val="40000"/>
              </a:schemeClr>
            </a:glow>
          </a:effectLst>
          <a:latin typeface="Arial" panose="020B0604020202020204" pitchFamily="34" charset="0"/>
          <a:ea typeface="+mn-ea"/>
          <a:cs typeface="+mn-cs"/>
        </a:defRPr>
      </a:lvl3pPr>
      <a:lvl4pPr marL="1600200" indent="-228600" algn="l" defTabSz="914400" rtl="0" eaLnBrk="1" latinLnBrk="0" hangingPunct="1">
        <a:lnSpc>
          <a:spcPct val="100000"/>
        </a:lnSpc>
        <a:spcBef>
          <a:spcPts val="500"/>
        </a:spcBef>
        <a:buClr>
          <a:srgbClr val="00827F"/>
        </a:buClr>
        <a:buFont typeface="Wingdings" pitchFamily="2" charset="2"/>
        <a:buChar char="§"/>
        <a:defRPr sz="1800" b="0" i="0" kern="1200">
          <a:solidFill>
            <a:schemeClr val="tx1"/>
          </a:solidFill>
          <a:effectLst>
            <a:glow rad="139700">
              <a:schemeClr val="bg1">
                <a:alpha val="40000"/>
              </a:schemeClr>
            </a:glow>
          </a:effectLst>
          <a:latin typeface="Arial" panose="020B0604020202020204" pitchFamily="34" charset="0"/>
          <a:ea typeface="+mn-ea"/>
          <a:cs typeface="+mn-cs"/>
        </a:defRPr>
      </a:lvl4pPr>
      <a:lvl5pPr marL="2057400" indent="-228600" algn="l" defTabSz="914400" rtl="0" eaLnBrk="1" latinLnBrk="0" hangingPunct="1">
        <a:lnSpc>
          <a:spcPct val="100000"/>
        </a:lnSpc>
        <a:spcBef>
          <a:spcPts val="500"/>
        </a:spcBef>
        <a:buClr>
          <a:srgbClr val="00827F"/>
        </a:buClr>
        <a:buFont typeface="Wingdings" pitchFamily="2" charset="2"/>
        <a:buChar char="§"/>
        <a:defRPr sz="1800" b="0" i="0" kern="1200">
          <a:solidFill>
            <a:schemeClr val="tx1"/>
          </a:solidFill>
          <a:effectLst>
            <a:glow rad="139700">
              <a:schemeClr val="bg1">
                <a:alpha val="40000"/>
              </a:schemeClr>
            </a:glow>
          </a:effectLst>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hyperlink" Target="https://kotlinlang.org/docs/control-flow.html#when-expression" TargetMode="External"/><Relationship Id="rId13" Type="http://schemas.openxmlformats.org/officeDocument/2006/relationships/hyperlink" Target="https://kotlinlang.org/docs/inline-functions.html" TargetMode="External"/><Relationship Id="rId3" Type="http://schemas.openxmlformats.org/officeDocument/2006/relationships/hyperlink" Target="https://kotlinlang.org/docs/packages.html#imports" TargetMode="External"/><Relationship Id="rId7" Type="http://schemas.openxmlformats.org/officeDocument/2006/relationships/hyperlink" Target="https://kotlinlang.org/docs/typecasts.html#is-and-is-operators" TargetMode="External"/><Relationship Id="rId12" Type="http://schemas.openxmlformats.org/officeDocument/2006/relationships/hyperlink" Target="https://kotlinlang.org/docs/properties.html#getters-and-setters" TargetMode="External"/><Relationship Id="rId2" Type="http://schemas.openxmlformats.org/officeDocument/2006/relationships/hyperlink" Target="https://kotlinlang.org/docs/typecasts.html#unsafe-cast-operator" TargetMode="External"/><Relationship Id="rId1" Type="http://schemas.openxmlformats.org/officeDocument/2006/relationships/slideLayout" Target="../slideLayouts/slideLayout2.xml"/><Relationship Id="rId6" Type="http://schemas.openxmlformats.org/officeDocument/2006/relationships/hyperlink" Target="https://kotlinlang.org/docs/functions.html" TargetMode="External"/><Relationship Id="rId11" Type="http://schemas.openxmlformats.org/officeDocument/2006/relationships/hyperlink" Target="https://kotlinlang.org/docs/annotations.html#annotation-use-site-targets" TargetMode="External"/><Relationship Id="rId5" Type="http://schemas.openxmlformats.org/officeDocument/2006/relationships/hyperlink" Target="https://kotlinlang.org/docs/returns.html" TargetMode="External"/><Relationship Id="rId10" Type="http://schemas.openxmlformats.org/officeDocument/2006/relationships/hyperlink" Target="https://kotlinlang.org/docs/delegated-properties.html" TargetMode="External"/><Relationship Id="rId4" Type="http://schemas.openxmlformats.org/officeDocument/2006/relationships/hyperlink" Target="https://kotlinlang.org/docs/typecasts.html#safe-nullable-cast-operator" TargetMode="External"/><Relationship Id="rId9" Type="http://schemas.openxmlformats.org/officeDocument/2006/relationships/hyperlink" Target="https://kotlinlang.org/docs/delegation.html" TargetMode="External"/><Relationship Id="rId14" Type="http://schemas.openxmlformats.org/officeDocument/2006/relationships/hyperlink" Target="https://kotlinlang.org/docs/keyword-reference.html#hard-keyword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kotlinlang.org/docs/functions.html" TargetMode="External"/><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kotlinlang.org/docs/functions.html#named-arguments"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E73F-D4B9-364E-AC01-DD6D00981172}"/>
              </a:ext>
            </a:extLst>
          </p:cNvPr>
          <p:cNvSpPr>
            <a:spLocks noGrp="1"/>
          </p:cNvSpPr>
          <p:nvPr>
            <p:ph type="ctrTitle"/>
          </p:nvPr>
        </p:nvSpPr>
        <p:spPr/>
        <p:txBody>
          <a:bodyPr>
            <a:normAutofit fontScale="90000"/>
          </a:bodyPr>
          <a:lstStyle/>
          <a:p>
            <a:r>
              <a:rPr lang="en-US" dirty="0"/>
              <a:t>Kotlin – Fun and Classes</a:t>
            </a:r>
          </a:p>
        </p:txBody>
      </p:sp>
      <p:sp>
        <p:nvSpPr>
          <p:cNvPr id="3" name="Subtitle 2">
            <a:extLst>
              <a:ext uri="{FF2B5EF4-FFF2-40B4-BE49-F238E27FC236}">
                <a16:creationId xmlns:a16="http://schemas.microsoft.com/office/drawing/2014/main" id="{30450C63-C31D-5947-BB8A-74B291095C12}"/>
              </a:ext>
            </a:extLst>
          </p:cNvPr>
          <p:cNvSpPr>
            <a:spLocks noGrp="1"/>
          </p:cNvSpPr>
          <p:nvPr>
            <p:ph type="subTitle" idx="1"/>
          </p:nvPr>
        </p:nvSpPr>
        <p:spPr/>
        <p:txBody>
          <a:bodyPr>
            <a:normAutofit fontScale="70000" lnSpcReduction="20000"/>
          </a:bodyPr>
          <a:lstStyle/>
          <a:p>
            <a:r>
              <a:rPr lang="en-US" dirty="0"/>
              <a:t>BCS421 - Mobile Development</a:t>
            </a:r>
          </a:p>
          <a:p>
            <a:endParaRPr lang="en-US" dirty="0"/>
          </a:p>
          <a:p>
            <a:r>
              <a:rPr lang="en-US" dirty="0"/>
              <a:t>By Dr. Moaath Alrajab</a:t>
            </a:r>
          </a:p>
          <a:p>
            <a:r>
              <a:rPr lang="en-US" dirty="0"/>
              <a:t>Computing Division</a:t>
            </a:r>
          </a:p>
          <a:p>
            <a:r>
              <a:rPr lang="en-US" dirty="0"/>
              <a:t>School of Engineering Tech. </a:t>
            </a:r>
          </a:p>
          <a:p>
            <a:endParaRPr lang="en-US" dirty="0"/>
          </a:p>
        </p:txBody>
      </p:sp>
    </p:spTree>
    <p:extLst>
      <p:ext uri="{BB962C8B-B14F-4D97-AF65-F5344CB8AC3E}">
        <p14:creationId xmlns:p14="http://schemas.microsoft.com/office/powerpoint/2010/main" val="1098977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D24B7-3F9B-3296-A37F-1065EB3F9C23}"/>
              </a:ext>
            </a:extLst>
          </p:cNvPr>
          <p:cNvSpPr>
            <a:spLocks noGrp="1"/>
          </p:cNvSpPr>
          <p:nvPr>
            <p:ph type="title"/>
          </p:nvPr>
        </p:nvSpPr>
        <p:spPr>
          <a:xfrm>
            <a:off x="496013" y="118941"/>
            <a:ext cx="11191894" cy="1325563"/>
          </a:xfrm>
        </p:spPr>
        <p:txBody>
          <a:bodyPr/>
          <a:lstStyle/>
          <a:p>
            <a:r>
              <a:rPr lang="en-US" dirty="0">
                <a:effectLst/>
              </a:rPr>
              <a:t>Classes and objects</a:t>
            </a:r>
          </a:p>
        </p:txBody>
      </p:sp>
      <p:sp>
        <p:nvSpPr>
          <p:cNvPr id="3" name="Content Placeholder 2">
            <a:extLst>
              <a:ext uri="{FF2B5EF4-FFF2-40B4-BE49-F238E27FC236}">
                <a16:creationId xmlns:a16="http://schemas.microsoft.com/office/drawing/2014/main" id="{EBB45D58-C987-5BAE-630A-338391FE3116}"/>
              </a:ext>
            </a:extLst>
          </p:cNvPr>
          <p:cNvSpPr>
            <a:spLocks noGrp="1"/>
          </p:cNvSpPr>
          <p:nvPr>
            <p:ph idx="1"/>
          </p:nvPr>
        </p:nvSpPr>
        <p:spPr/>
        <p:txBody>
          <a:bodyPr>
            <a:normAutofit/>
          </a:bodyPr>
          <a:lstStyle/>
          <a:p>
            <a:r>
              <a:rPr lang="en-US" sz="2000" dirty="0">
                <a:effectLst/>
              </a:rPr>
              <a:t>A </a:t>
            </a:r>
            <a:r>
              <a:rPr lang="en-US" sz="2000" b="1" i="1" dirty="0">
                <a:effectLst/>
              </a:rPr>
              <a:t>class</a:t>
            </a:r>
            <a:r>
              <a:rPr lang="en-US" sz="2000" dirty="0">
                <a:effectLst/>
              </a:rPr>
              <a:t> is a programmer-defined data type that contains properties and methods.</a:t>
            </a:r>
          </a:p>
          <a:p>
            <a:pPr lvl="1"/>
            <a:r>
              <a:rPr lang="en-US" sz="1800" dirty="0">
                <a:effectLst/>
              </a:rPr>
              <a:t>A </a:t>
            </a:r>
            <a:r>
              <a:rPr lang="en-US" sz="1800" b="1" i="1" dirty="0">
                <a:effectLst/>
              </a:rPr>
              <a:t>property</a:t>
            </a:r>
            <a:r>
              <a:rPr lang="en-US" sz="1800" dirty="0">
                <a:effectLst/>
              </a:rPr>
              <a:t> is a variable defined inside a class.</a:t>
            </a:r>
          </a:p>
          <a:p>
            <a:pPr lvl="1"/>
            <a:r>
              <a:rPr lang="en-US" sz="1800" dirty="0">
                <a:effectLst/>
              </a:rPr>
              <a:t>A </a:t>
            </a:r>
            <a:r>
              <a:rPr lang="en-US" sz="1800" b="1" i="1" dirty="0">
                <a:effectLst/>
              </a:rPr>
              <a:t>method</a:t>
            </a:r>
            <a:r>
              <a:rPr lang="en-US" sz="1800" dirty="0">
                <a:effectLst/>
              </a:rPr>
              <a:t> is a function defined inside a class.</a:t>
            </a:r>
          </a:p>
          <a:p>
            <a:r>
              <a:rPr lang="en-US" sz="2000" dirty="0">
                <a:effectLst/>
              </a:rPr>
              <a:t>A Kotlin class is declared with the class keyword, followed by the class name and braces {} that surround the class's properties and methods.</a:t>
            </a:r>
          </a:p>
          <a:p>
            <a:pPr marL="0" indent="0">
              <a:buNone/>
            </a:pPr>
            <a:endParaRPr lang="en-US" sz="2000" dirty="0">
              <a:effectLst/>
            </a:endParaRPr>
          </a:p>
          <a:p>
            <a:pPr marL="0" indent="0">
              <a:buNone/>
            </a:pPr>
            <a:r>
              <a:rPr lang="en-US" sz="2000" dirty="0">
                <a:effectLst/>
              </a:rPr>
              <a:t>An </a:t>
            </a:r>
            <a:r>
              <a:rPr lang="en-US" sz="2000" b="1" i="1" dirty="0">
                <a:effectLst/>
              </a:rPr>
              <a:t>object</a:t>
            </a:r>
            <a:r>
              <a:rPr lang="en-US" sz="2000" dirty="0">
                <a:effectLst/>
              </a:rPr>
              <a:t> is an instance of a class. A Kotlin object is created, or </a:t>
            </a:r>
            <a:r>
              <a:rPr lang="en-US" sz="2000" b="1" i="1" dirty="0">
                <a:effectLst/>
              </a:rPr>
              <a:t>instantiated</a:t>
            </a:r>
            <a:r>
              <a:rPr lang="en-US" sz="2000" dirty="0">
                <a:effectLst/>
              </a:rPr>
              <a:t>, by assigning a variable with a class name followed by parentheses. Ex: </a:t>
            </a:r>
            <a:r>
              <a:rPr lang="en-US" sz="2000" dirty="0"/>
              <a:t>mustang = Auto()</a:t>
            </a:r>
            <a:r>
              <a:rPr lang="en-US" sz="2000" dirty="0">
                <a:effectLst/>
              </a:rPr>
              <a:t> assigns </a:t>
            </a:r>
            <a:r>
              <a:rPr lang="en-US" sz="2000" dirty="0"/>
              <a:t>mustang</a:t>
            </a:r>
            <a:r>
              <a:rPr lang="en-US" sz="2000" dirty="0">
                <a:effectLst/>
              </a:rPr>
              <a:t> with an object instantiated from the </a:t>
            </a:r>
            <a:r>
              <a:rPr lang="en-US" sz="2000" dirty="0"/>
              <a:t>Auto</a:t>
            </a:r>
            <a:r>
              <a:rPr lang="en-US" sz="2000" dirty="0">
                <a:effectLst/>
              </a:rPr>
              <a:t> class.</a:t>
            </a:r>
            <a:br>
              <a:rPr lang="en-US" sz="2000" dirty="0"/>
            </a:br>
            <a:endParaRPr lang="en-US" sz="2000" dirty="0"/>
          </a:p>
        </p:txBody>
      </p:sp>
    </p:spTree>
    <p:extLst>
      <p:ext uri="{BB962C8B-B14F-4D97-AF65-F5344CB8AC3E}">
        <p14:creationId xmlns:p14="http://schemas.microsoft.com/office/powerpoint/2010/main" val="2160175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C8C5-0D21-0551-21B6-DE5B0B9F95D4}"/>
              </a:ext>
            </a:extLst>
          </p:cNvPr>
          <p:cNvSpPr>
            <a:spLocks noGrp="1"/>
          </p:cNvSpPr>
          <p:nvPr>
            <p:ph type="title"/>
          </p:nvPr>
        </p:nvSpPr>
        <p:spPr>
          <a:xfrm>
            <a:off x="496013" y="118941"/>
            <a:ext cx="11191894" cy="1325563"/>
          </a:xfrm>
        </p:spPr>
        <p:txBody>
          <a:bodyPr/>
          <a:lstStyle/>
          <a:p>
            <a:r>
              <a:rPr lang="en-US" dirty="0">
                <a:effectLst/>
              </a:rPr>
              <a:t>Class and object - example</a:t>
            </a:r>
            <a:endParaRPr lang="en-US" dirty="0"/>
          </a:p>
        </p:txBody>
      </p:sp>
      <p:pic>
        <p:nvPicPr>
          <p:cNvPr id="6" name="Picture 5">
            <a:extLst>
              <a:ext uri="{FF2B5EF4-FFF2-40B4-BE49-F238E27FC236}">
                <a16:creationId xmlns:a16="http://schemas.microsoft.com/office/drawing/2014/main" id="{289E04EA-C4BF-5051-DCAF-F517495A0AB0}"/>
              </a:ext>
            </a:extLst>
          </p:cNvPr>
          <p:cNvPicPr>
            <a:picLocks noChangeAspect="1"/>
          </p:cNvPicPr>
          <p:nvPr/>
        </p:nvPicPr>
        <p:blipFill>
          <a:blip r:embed="rId3"/>
          <a:stretch>
            <a:fillRect/>
          </a:stretch>
        </p:blipFill>
        <p:spPr>
          <a:xfrm>
            <a:off x="595614" y="1156325"/>
            <a:ext cx="5808000" cy="4862511"/>
          </a:xfrm>
          <a:prstGeom prst="rect">
            <a:avLst/>
          </a:prstGeom>
        </p:spPr>
      </p:pic>
    </p:spTree>
    <p:extLst>
      <p:ext uri="{BB962C8B-B14F-4D97-AF65-F5344CB8AC3E}">
        <p14:creationId xmlns:p14="http://schemas.microsoft.com/office/powerpoint/2010/main" val="1407809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B6D8B4-1C76-E63B-EF9D-D0354F8F6AD7}"/>
              </a:ext>
            </a:extLst>
          </p:cNvPr>
          <p:cNvSpPr>
            <a:spLocks noGrp="1"/>
          </p:cNvSpPr>
          <p:nvPr>
            <p:ph type="title"/>
          </p:nvPr>
        </p:nvSpPr>
        <p:spPr/>
        <p:txBody>
          <a:bodyPr/>
          <a:lstStyle/>
          <a:p>
            <a:pPr fontAlgn="base"/>
            <a:r>
              <a:rPr lang="en-US" dirty="0">
                <a:effectLst/>
              </a:rPr>
              <a:t>Constructors﻿</a:t>
            </a:r>
          </a:p>
        </p:txBody>
      </p:sp>
      <p:sp>
        <p:nvSpPr>
          <p:cNvPr id="6" name="TextBox 5">
            <a:extLst>
              <a:ext uri="{FF2B5EF4-FFF2-40B4-BE49-F238E27FC236}">
                <a16:creationId xmlns:a16="http://schemas.microsoft.com/office/drawing/2014/main" id="{D5EADFE1-832C-23EF-A89F-70F7130CBF7E}"/>
              </a:ext>
            </a:extLst>
          </p:cNvPr>
          <p:cNvSpPr txBox="1"/>
          <p:nvPr/>
        </p:nvSpPr>
        <p:spPr>
          <a:xfrm>
            <a:off x="504092" y="1188124"/>
            <a:ext cx="11012717" cy="707886"/>
          </a:xfrm>
          <a:prstGeom prst="rect">
            <a:avLst/>
          </a:prstGeom>
          <a:noFill/>
        </p:spPr>
        <p:txBody>
          <a:bodyPr wrap="square">
            <a:spAutoFit/>
          </a:bodyPr>
          <a:lstStyle/>
          <a:p>
            <a:r>
              <a:rPr lang="en-US" sz="2000" b="0" i="0" dirty="0">
                <a:solidFill>
                  <a:srgbClr val="19191C"/>
                </a:solidFill>
                <a:effectLst/>
                <a:latin typeface="JetBrains Sans"/>
              </a:rPr>
              <a:t>A class in Kotlin can have a </a:t>
            </a:r>
            <a:r>
              <a:rPr lang="en-US" sz="2000" b="0" i="1" dirty="0">
                <a:solidFill>
                  <a:srgbClr val="19191C"/>
                </a:solidFill>
                <a:effectLst/>
                <a:latin typeface="JetBrains Sans"/>
              </a:rPr>
              <a:t>primary constructor</a:t>
            </a:r>
            <a:r>
              <a:rPr lang="en-US" sz="2000" b="0" i="0" dirty="0">
                <a:solidFill>
                  <a:srgbClr val="19191C"/>
                </a:solidFill>
                <a:effectLst/>
                <a:latin typeface="JetBrains Sans"/>
              </a:rPr>
              <a:t> and one or more </a:t>
            </a:r>
            <a:r>
              <a:rPr lang="en-US" sz="2000" b="0" i="1" dirty="0">
                <a:solidFill>
                  <a:srgbClr val="19191C"/>
                </a:solidFill>
                <a:effectLst/>
                <a:latin typeface="JetBrains Sans"/>
              </a:rPr>
              <a:t>secondary constructors</a:t>
            </a:r>
            <a:r>
              <a:rPr lang="en-US" sz="2000" b="0" i="0" dirty="0">
                <a:solidFill>
                  <a:srgbClr val="19191C"/>
                </a:solidFill>
                <a:effectLst/>
                <a:latin typeface="JetBrains Sans"/>
              </a:rPr>
              <a:t>. The primary constructor is a part of the class header, and it goes after the class name and optional type parameters.</a:t>
            </a:r>
            <a:endParaRPr lang="en-US" sz="2000" dirty="0"/>
          </a:p>
        </p:txBody>
      </p:sp>
      <p:pic>
        <p:nvPicPr>
          <p:cNvPr id="7" name="Picture 6">
            <a:extLst>
              <a:ext uri="{FF2B5EF4-FFF2-40B4-BE49-F238E27FC236}">
                <a16:creationId xmlns:a16="http://schemas.microsoft.com/office/drawing/2014/main" id="{67E6EF18-A0E1-B1EE-0C40-DE204F52323D}"/>
              </a:ext>
            </a:extLst>
          </p:cNvPr>
          <p:cNvPicPr>
            <a:picLocks noChangeAspect="1"/>
          </p:cNvPicPr>
          <p:nvPr/>
        </p:nvPicPr>
        <p:blipFill>
          <a:blip r:embed="rId3"/>
          <a:stretch>
            <a:fillRect/>
          </a:stretch>
        </p:blipFill>
        <p:spPr>
          <a:xfrm>
            <a:off x="552912" y="1805489"/>
            <a:ext cx="9528636" cy="4048703"/>
          </a:xfrm>
          <a:prstGeom prst="rect">
            <a:avLst/>
          </a:prstGeom>
        </p:spPr>
      </p:pic>
    </p:spTree>
    <p:extLst>
      <p:ext uri="{BB962C8B-B14F-4D97-AF65-F5344CB8AC3E}">
        <p14:creationId xmlns:p14="http://schemas.microsoft.com/office/powerpoint/2010/main" val="477847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D68ABB-A18B-0215-73B1-8D49AA588FE1}"/>
              </a:ext>
            </a:extLst>
          </p:cNvPr>
          <p:cNvSpPr>
            <a:spLocks noGrp="1"/>
          </p:cNvSpPr>
          <p:nvPr>
            <p:ph type="title"/>
          </p:nvPr>
        </p:nvSpPr>
        <p:spPr/>
        <p:txBody>
          <a:bodyPr>
            <a:normAutofit/>
          </a:bodyPr>
          <a:lstStyle/>
          <a:p>
            <a:r>
              <a:rPr lang="en-US" dirty="0">
                <a:effectLst/>
              </a:rPr>
              <a:t>Constructors﻿ - example</a:t>
            </a:r>
            <a:endParaRPr lang="en-US" dirty="0"/>
          </a:p>
        </p:txBody>
      </p:sp>
      <p:pic>
        <p:nvPicPr>
          <p:cNvPr id="6" name="Picture 5">
            <a:extLst>
              <a:ext uri="{FF2B5EF4-FFF2-40B4-BE49-F238E27FC236}">
                <a16:creationId xmlns:a16="http://schemas.microsoft.com/office/drawing/2014/main" id="{AFF818F6-E5FD-CF25-FA44-7E8922AEEAC6}"/>
              </a:ext>
            </a:extLst>
          </p:cNvPr>
          <p:cNvPicPr>
            <a:picLocks noChangeAspect="1"/>
          </p:cNvPicPr>
          <p:nvPr/>
        </p:nvPicPr>
        <p:blipFill>
          <a:blip r:embed="rId3"/>
          <a:stretch>
            <a:fillRect/>
          </a:stretch>
        </p:blipFill>
        <p:spPr>
          <a:xfrm>
            <a:off x="496013" y="1017447"/>
            <a:ext cx="9296400" cy="5054600"/>
          </a:xfrm>
          <a:prstGeom prst="rect">
            <a:avLst/>
          </a:prstGeom>
        </p:spPr>
      </p:pic>
    </p:spTree>
    <p:extLst>
      <p:ext uri="{BB962C8B-B14F-4D97-AF65-F5344CB8AC3E}">
        <p14:creationId xmlns:p14="http://schemas.microsoft.com/office/powerpoint/2010/main" val="1554818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AEB3D9-D2EB-DCD8-ED94-D519E0DE3302}"/>
              </a:ext>
            </a:extLst>
          </p:cNvPr>
          <p:cNvSpPr>
            <a:spLocks noGrp="1"/>
          </p:cNvSpPr>
          <p:nvPr>
            <p:ph type="title"/>
          </p:nvPr>
        </p:nvSpPr>
        <p:spPr/>
        <p:txBody>
          <a:bodyPr>
            <a:normAutofit/>
          </a:bodyPr>
          <a:lstStyle/>
          <a:p>
            <a:pPr fontAlgn="base"/>
            <a:r>
              <a:rPr lang="en-US" dirty="0">
                <a:effectLst/>
              </a:rPr>
              <a:t>Secondary constructors﻿</a:t>
            </a:r>
            <a:endParaRPr lang="en-US" dirty="0"/>
          </a:p>
        </p:txBody>
      </p:sp>
      <p:sp>
        <p:nvSpPr>
          <p:cNvPr id="7" name="Content Placeholder 6">
            <a:extLst>
              <a:ext uri="{FF2B5EF4-FFF2-40B4-BE49-F238E27FC236}">
                <a16:creationId xmlns:a16="http://schemas.microsoft.com/office/drawing/2014/main" id="{004B55BA-AE3D-52FE-86F8-12C17EB18B98}"/>
              </a:ext>
            </a:extLst>
          </p:cNvPr>
          <p:cNvSpPr>
            <a:spLocks noGrp="1"/>
          </p:cNvSpPr>
          <p:nvPr>
            <p:ph idx="1"/>
          </p:nvPr>
        </p:nvSpPr>
        <p:spPr>
          <a:xfrm>
            <a:off x="496012" y="1487244"/>
            <a:ext cx="11191895" cy="1325564"/>
          </a:xfrm>
        </p:spPr>
        <p:txBody>
          <a:bodyPr>
            <a:normAutofit/>
          </a:bodyPr>
          <a:lstStyle/>
          <a:p>
            <a:r>
              <a:rPr lang="en-US" sz="2000" dirty="0">
                <a:effectLst/>
              </a:rPr>
              <a:t>If the class has a primary constructor, each secondary constructor needs to delegate to the primary constructor, either directly or indirectly through another secondary constructor(s). Delegation to another constructor of the same class is done using the </a:t>
            </a:r>
            <a:r>
              <a:rPr lang="en-US" sz="2000" dirty="0"/>
              <a:t>this</a:t>
            </a:r>
            <a:r>
              <a:rPr lang="en-US" sz="2000" dirty="0">
                <a:effectLst/>
              </a:rPr>
              <a:t> keyword:</a:t>
            </a:r>
            <a:endParaRPr lang="en-US" sz="2000" dirty="0"/>
          </a:p>
        </p:txBody>
      </p:sp>
      <p:pic>
        <p:nvPicPr>
          <p:cNvPr id="8" name="Picture 7">
            <a:extLst>
              <a:ext uri="{FF2B5EF4-FFF2-40B4-BE49-F238E27FC236}">
                <a16:creationId xmlns:a16="http://schemas.microsoft.com/office/drawing/2014/main" id="{3901F12A-3A1D-CBD0-364F-4A4528CCC96A}"/>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678002" y="2607840"/>
            <a:ext cx="10462885" cy="2786065"/>
          </a:xfrm>
          <a:prstGeom prst="rect">
            <a:avLst/>
          </a:prstGeom>
        </p:spPr>
      </p:pic>
    </p:spTree>
    <p:extLst>
      <p:ext uri="{BB962C8B-B14F-4D97-AF65-F5344CB8AC3E}">
        <p14:creationId xmlns:p14="http://schemas.microsoft.com/office/powerpoint/2010/main" val="712644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4CAF63-0BAE-A3AF-CDCF-485D7D88E5BA}"/>
              </a:ext>
            </a:extLst>
          </p:cNvPr>
          <p:cNvSpPr>
            <a:spLocks noGrp="1"/>
          </p:cNvSpPr>
          <p:nvPr>
            <p:ph idx="1"/>
          </p:nvPr>
        </p:nvSpPr>
        <p:spPr>
          <a:xfrm>
            <a:off x="496013" y="1487243"/>
            <a:ext cx="11472210" cy="1151785"/>
          </a:xfrm>
        </p:spPr>
        <p:txBody>
          <a:bodyPr>
            <a:normAutofit/>
          </a:bodyPr>
          <a:lstStyle/>
          <a:p>
            <a:pPr marL="0" indent="0">
              <a:buNone/>
            </a:pPr>
            <a:r>
              <a:rPr lang="en-US" dirty="0">
                <a:effectLst/>
              </a:rPr>
              <a:t>Even if the class has no primary constructor, the delegation still happens implicitly, and the initializer blocks are still executed:</a:t>
            </a:r>
          </a:p>
        </p:txBody>
      </p:sp>
      <p:sp>
        <p:nvSpPr>
          <p:cNvPr id="3" name="Title 2">
            <a:extLst>
              <a:ext uri="{FF2B5EF4-FFF2-40B4-BE49-F238E27FC236}">
                <a16:creationId xmlns:a16="http://schemas.microsoft.com/office/drawing/2014/main" id="{BD85B474-1AB9-FAC1-FAD7-210F4F81CD08}"/>
              </a:ext>
            </a:extLst>
          </p:cNvPr>
          <p:cNvSpPr>
            <a:spLocks noGrp="1"/>
          </p:cNvSpPr>
          <p:nvPr>
            <p:ph type="title"/>
          </p:nvPr>
        </p:nvSpPr>
        <p:spPr/>
        <p:txBody>
          <a:bodyPr/>
          <a:lstStyle/>
          <a:p>
            <a:r>
              <a:rPr lang="en-US" dirty="0">
                <a:effectLst/>
              </a:rPr>
              <a:t>Secondary constructors﻿ </a:t>
            </a:r>
            <a:r>
              <a:rPr lang="en-US" sz="2400" dirty="0">
                <a:effectLst/>
              </a:rPr>
              <a:t>cont.</a:t>
            </a:r>
            <a:endParaRPr lang="en-US" dirty="0"/>
          </a:p>
        </p:txBody>
      </p:sp>
      <p:pic>
        <p:nvPicPr>
          <p:cNvPr id="4" name="Picture 3">
            <a:extLst>
              <a:ext uri="{FF2B5EF4-FFF2-40B4-BE49-F238E27FC236}">
                <a16:creationId xmlns:a16="http://schemas.microsoft.com/office/drawing/2014/main" id="{BD9FF401-4FD0-7B48-2950-448B535CC4CE}"/>
              </a:ext>
            </a:extLst>
          </p:cNvPr>
          <p:cNvPicPr>
            <a:picLocks noChangeAspect="1"/>
          </p:cNvPicPr>
          <p:nvPr/>
        </p:nvPicPr>
        <p:blipFill rotWithShape="1">
          <a:blip r:embed="rId2">
            <a:clrChange>
              <a:clrFrom>
                <a:srgbClr val="F5F5F5"/>
              </a:clrFrom>
              <a:clrTo>
                <a:srgbClr val="F5F5F5">
                  <a:alpha val="0"/>
                </a:srgbClr>
              </a:clrTo>
            </a:clrChange>
            <a:biLevel thresh="75000"/>
          </a:blip>
          <a:srcRect l="8310" t="4626"/>
          <a:stretch/>
        </p:blipFill>
        <p:spPr>
          <a:xfrm>
            <a:off x="1076446" y="2422799"/>
            <a:ext cx="5378369" cy="3464615"/>
          </a:xfrm>
          <a:prstGeom prst="rect">
            <a:avLst/>
          </a:prstGeom>
        </p:spPr>
      </p:pic>
    </p:spTree>
    <p:extLst>
      <p:ext uri="{BB962C8B-B14F-4D97-AF65-F5344CB8AC3E}">
        <p14:creationId xmlns:p14="http://schemas.microsoft.com/office/powerpoint/2010/main" val="2054705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8883A9-4855-E3E1-7EC0-C1ED2606F181}"/>
              </a:ext>
            </a:extLst>
          </p:cNvPr>
          <p:cNvSpPr>
            <a:spLocks noGrp="1"/>
          </p:cNvSpPr>
          <p:nvPr>
            <p:ph type="title"/>
          </p:nvPr>
        </p:nvSpPr>
        <p:spPr/>
        <p:txBody>
          <a:bodyPr>
            <a:normAutofit/>
          </a:bodyPr>
          <a:lstStyle/>
          <a:p>
            <a:pPr fontAlgn="base"/>
            <a:r>
              <a:rPr lang="en-US" dirty="0">
                <a:effectLst/>
              </a:rPr>
              <a:t>Creating instances of classes﻿</a:t>
            </a:r>
            <a:endParaRPr lang="en-US" dirty="0"/>
          </a:p>
        </p:txBody>
      </p:sp>
      <p:pic>
        <p:nvPicPr>
          <p:cNvPr id="7" name="Picture 6">
            <a:extLst>
              <a:ext uri="{FF2B5EF4-FFF2-40B4-BE49-F238E27FC236}">
                <a16:creationId xmlns:a16="http://schemas.microsoft.com/office/drawing/2014/main" id="{282D3753-54A4-3009-93BA-74A62598421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4938" y="1184314"/>
            <a:ext cx="10054380" cy="4140039"/>
          </a:xfrm>
          <a:prstGeom prst="rect">
            <a:avLst/>
          </a:prstGeom>
        </p:spPr>
      </p:pic>
    </p:spTree>
    <p:extLst>
      <p:ext uri="{BB962C8B-B14F-4D97-AF65-F5344CB8AC3E}">
        <p14:creationId xmlns:p14="http://schemas.microsoft.com/office/powerpoint/2010/main" val="271877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7CA271-A490-F387-C929-AA8B12BF450C}"/>
              </a:ext>
            </a:extLst>
          </p:cNvPr>
          <p:cNvSpPr>
            <a:spLocks noGrp="1"/>
          </p:cNvSpPr>
          <p:nvPr>
            <p:ph type="title"/>
          </p:nvPr>
        </p:nvSpPr>
        <p:spPr/>
        <p:txBody>
          <a:bodyPr>
            <a:normAutofit/>
          </a:bodyPr>
          <a:lstStyle/>
          <a:p>
            <a:pPr fontAlgn="base"/>
            <a:r>
              <a:rPr lang="en-US" dirty="0">
                <a:effectLst/>
              </a:rPr>
              <a:t>Class members﻿ and relationships</a:t>
            </a:r>
            <a:endParaRPr lang="en-US" dirty="0"/>
          </a:p>
        </p:txBody>
      </p:sp>
      <p:sp>
        <p:nvSpPr>
          <p:cNvPr id="9" name="Content Placeholder 8">
            <a:extLst>
              <a:ext uri="{FF2B5EF4-FFF2-40B4-BE49-F238E27FC236}">
                <a16:creationId xmlns:a16="http://schemas.microsoft.com/office/drawing/2014/main" id="{7585F33E-819A-BC25-08A9-A24939CA6674}"/>
              </a:ext>
            </a:extLst>
          </p:cNvPr>
          <p:cNvSpPr>
            <a:spLocks noGrp="1"/>
          </p:cNvSpPr>
          <p:nvPr>
            <p:ph idx="1"/>
          </p:nvPr>
        </p:nvSpPr>
        <p:spPr>
          <a:xfrm>
            <a:off x="504093" y="1017722"/>
            <a:ext cx="11191895" cy="3883513"/>
          </a:xfrm>
        </p:spPr>
        <p:txBody>
          <a:bodyPr/>
          <a:lstStyle/>
          <a:p>
            <a:r>
              <a:rPr lang="en-US" dirty="0"/>
              <a:t>Class can contain constructors, </a:t>
            </a:r>
            <a:r>
              <a:rPr lang="en-US" dirty="0" err="1"/>
              <a:t>init</a:t>
            </a:r>
            <a:r>
              <a:rPr lang="en-US" dirty="0"/>
              <a:t>, functions, properties, nested and inner classes, and object declarations. </a:t>
            </a:r>
          </a:p>
          <a:p>
            <a:pPr fontAlgn="base"/>
            <a:r>
              <a:rPr lang="en-US" b="1" dirty="0">
                <a:effectLst/>
              </a:rPr>
              <a:t>Inheritance﻿</a:t>
            </a:r>
          </a:p>
          <a:p>
            <a:pPr lvl="1" fontAlgn="base"/>
            <a:r>
              <a:rPr lang="en-US" dirty="0">
                <a:effectLst/>
              </a:rPr>
              <a:t>Classes can be derived from each other and form inheritance hierarchies.</a:t>
            </a:r>
          </a:p>
          <a:p>
            <a:pPr lvl="1" fontAlgn="base"/>
            <a:r>
              <a:rPr lang="en-US" dirty="0">
                <a:effectLst/>
              </a:rPr>
              <a:t>By default, Kotlin classes are final – they can’t be inherited. To make a class inheritable, mark it with the </a:t>
            </a:r>
            <a:r>
              <a:rPr lang="en-US" dirty="0"/>
              <a:t>open</a:t>
            </a:r>
            <a:r>
              <a:rPr lang="en-US" dirty="0">
                <a:effectLst/>
              </a:rPr>
              <a:t> keyword: </a:t>
            </a:r>
            <a:endParaRPr lang="en-US" dirty="0"/>
          </a:p>
        </p:txBody>
      </p:sp>
      <p:pic>
        <p:nvPicPr>
          <p:cNvPr id="10" name="Picture 9">
            <a:extLst>
              <a:ext uri="{FF2B5EF4-FFF2-40B4-BE49-F238E27FC236}">
                <a16:creationId xmlns:a16="http://schemas.microsoft.com/office/drawing/2014/main" id="{2E84E2FC-3B16-CFED-93B2-367EF608AA8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t="46975" r="16622"/>
          <a:stretch/>
        </p:blipFill>
        <p:spPr>
          <a:xfrm>
            <a:off x="1259945" y="3773349"/>
            <a:ext cx="7814611" cy="2282865"/>
          </a:xfrm>
          <a:prstGeom prst="rect">
            <a:avLst/>
          </a:prstGeom>
        </p:spPr>
      </p:pic>
    </p:spTree>
    <p:extLst>
      <p:ext uri="{BB962C8B-B14F-4D97-AF65-F5344CB8AC3E}">
        <p14:creationId xmlns:p14="http://schemas.microsoft.com/office/powerpoint/2010/main" val="1113057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B522D8-E030-9325-BAE4-0432575F93C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4B50F1DC-445A-A9FA-843B-08680BBE499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70897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85F8A1-E09C-AA79-1BEC-17743AEC7723}"/>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16A3CD6-61B5-D82A-50B8-15A99E0F2D4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30485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Kotlin </a:t>
            </a:r>
            <a:r>
              <a:rPr lang="pl-PL" dirty="0" err="1"/>
              <a:t>Functions</a:t>
            </a:r>
            <a:r>
              <a:rPr lang="pl-PL" dirty="0"/>
              <a:t> and </a:t>
            </a:r>
            <a:r>
              <a:rPr lang="pl-PL" dirty="0" err="1"/>
              <a:t>Classes</a:t>
            </a:r>
            <a:endParaRPr lang="pl-PL" dirty="0"/>
          </a:p>
        </p:txBody>
      </p:sp>
      <p:sp>
        <p:nvSpPr>
          <p:cNvPr id="3" name="Symbol zastępczy daty 2"/>
          <p:cNvSpPr>
            <a:spLocks noGrp="1"/>
          </p:cNvSpPr>
          <p:nvPr>
            <p:ph type="dt" sz="half" idx="4294967295"/>
          </p:nvPr>
        </p:nvSpPr>
        <p:spPr>
          <a:xfrm>
            <a:off x="4493335" y="6362378"/>
            <a:ext cx="2133600" cy="365125"/>
          </a:xfrm>
          <a:prstGeom prst="rect">
            <a:avLst/>
          </a:prstGeom>
        </p:spPr>
        <p:txBody>
          <a:bodyPr/>
          <a:lstStyle/>
          <a:p>
            <a:fld id="{B4BFD808-6B56-4447-9401-2398D08EE3C0}" type="datetime1">
              <a:rPr lang="en-US" smtClean="0"/>
              <a:pPr/>
              <a:t>6/13/22</a:t>
            </a:fld>
            <a:endParaRPr lang="en-US" dirty="0"/>
          </a:p>
        </p:txBody>
      </p:sp>
      <p:sp>
        <p:nvSpPr>
          <p:cNvPr id="5" name="Symbol zastępczy numeru slajdu 4"/>
          <p:cNvSpPr>
            <a:spLocks noGrp="1"/>
          </p:cNvSpPr>
          <p:nvPr>
            <p:ph type="sldNum" sz="quarter" idx="4"/>
          </p:nvPr>
        </p:nvSpPr>
        <p:spPr/>
        <p:txBody>
          <a:bodyPr/>
          <a:lstStyle/>
          <a:p>
            <a:fld id="{17918391-D411-FE40-AAD7-861AE5233E0E}" type="slidenum">
              <a:rPr lang="en-US" smtClean="0"/>
              <a:pPr/>
              <a:t>2</a:t>
            </a:fld>
            <a:endParaRPr lang="en-US" dirty="0"/>
          </a:p>
        </p:txBody>
      </p:sp>
      <p:sp>
        <p:nvSpPr>
          <p:cNvPr id="6" name="Symbol zastępczy tekstu 5"/>
          <p:cNvSpPr>
            <a:spLocks noGrp="1"/>
          </p:cNvSpPr>
          <p:nvPr>
            <p:ph type="body" idx="10"/>
          </p:nvPr>
        </p:nvSpPr>
        <p:spPr>
          <a:xfrm>
            <a:off x="1981200" y="3391125"/>
            <a:ext cx="4425696" cy="419653"/>
          </a:xfrm>
        </p:spPr>
        <p:txBody>
          <a:bodyPr>
            <a:noAutofit/>
          </a:bodyPr>
          <a:lstStyle/>
          <a:p>
            <a:r>
              <a:rPr lang="pl-PL" sz="2000" dirty="0"/>
              <a:t>The </a:t>
            </a:r>
            <a:r>
              <a:rPr lang="pl-PL" sz="2000" dirty="0" err="1"/>
              <a:t>next</a:t>
            </a:r>
            <a:r>
              <a:rPr lang="pl-PL" sz="2000" dirty="0"/>
              <a:t> big </a:t>
            </a:r>
            <a:r>
              <a:rPr lang="pl-PL" sz="2000" dirty="0" err="1"/>
              <a:t>thing</a:t>
            </a:r>
            <a:r>
              <a:rPr lang="pl-PL" sz="2000" dirty="0"/>
              <a:t> in the Java </a:t>
            </a:r>
            <a:r>
              <a:rPr lang="pl-PL" sz="2000" dirty="0" err="1"/>
              <a:t>world</a:t>
            </a:r>
            <a:endParaRPr lang="pl-PL" sz="2000" dirty="0"/>
          </a:p>
        </p:txBody>
      </p:sp>
    </p:spTree>
    <p:extLst>
      <p:ext uri="{BB962C8B-B14F-4D97-AF65-F5344CB8AC3E}">
        <p14:creationId xmlns:p14="http://schemas.microsoft.com/office/powerpoint/2010/main" val="191389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E3594CA-A103-7E11-EFDB-B5BE4FC11E70}"/>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4521A82-CB4B-2FB4-316D-9CC73B003E7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45233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20C04E-968B-535C-1D67-A9123BD158C9}"/>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13D61739-EBA0-0C28-8A18-A980C40D9F5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675640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8ACF2D-9780-9D07-CD96-43527E2A8D5F}"/>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7164063-D850-0DEB-E675-E6AC8570C4F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16533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BAC378-4977-1BE2-6A29-A8C5FD7F92E4}"/>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6F04702F-1F51-664D-E745-02DB03F1572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96384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4E38C5-EB57-9AE7-60AE-A14C1E58147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E77F82E0-CFF1-85E0-76D0-2E32BBEEDCB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99931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97C86C-0DBA-CAF9-7016-9EDF4AB88DD1}"/>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2E261B20-851B-A7D8-3D68-A848FEEB3BC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897595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8CA4AF-EF33-FBA6-E7AB-4657740FD1BD}"/>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039B8891-CD77-5FBC-34C9-013490B8615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22008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E76D26-7C65-500A-2198-1E64CA0F4954}"/>
              </a:ext>
            </a:extLst>
          </p:cNvPr>
          <p:cNvPicPr>
            <a:picLocks noGrp="1" noChangeAspect="1"/>
          </p:cNvPicPr>
          <p:nvPr>
            <p:ph idx="1"/>
          </p:nvPr>
        </p:nvPicPr>
        <p:blipFill>
          <a:blip r:embed="rId2"/>
          <a:stretch>
            <a:fillRect/>
          </a:stretch>
        </p:blipFill>
        <p:spPr>
          <a:xfrm>
            <a:off x="677340" y="1121373"/>
            <a:ext cx="7586984" cy="862630"/>
          </a:xfrm>
          <a:prstGeom prst="rect">
            <a:avLst/>
          </a:prstGeom>
        </p:spPr>
      </p:pic>
      <p:sp>
        <p:nvSpPr>
          <p:cNvPr id="3" name="Title 2">
            <a:extLst>
              <a:ext uri="{FF2B5EF4-FFF2-40B4-BE49-F238E27FC236}">
                <a16:creationId xmlns:a16="http://schemas.microsoft.com/office/drawing/2014/main" id="{1B7CA271-A490-F387-C929-AA8B12BF450C}"/>
              </a:ext>
            </a:extLst>
          </p:cNvPr>
          <p:cNvSpPr>
            <a:spLocks noGrp="1"/>
          </p:cNvSpPr>
          <p:nvPr>
            <p:ph type="title"/>
          </p:nvPr>
        </p:nvSpPr>
        <p:spPr/>
        <p:txBody>
          <a:bodyPr/>
          <a:lstStyle/>
          <a:p>
            <a:r>
              <a:rPr lang="en-US" dirty="0"/>
              <a:t>Conditions – in and when</a:t>
            </a:r>
          </a:p>
        </p:txBody>
      </p:sp>
      <p:pic>
        <p:nvPicPr>
          <p:cNvPr id="5" name="Picture 4">
            <a:extLst>
              <a:ext uri="{FF2B5EF4-FFF2-40B4-BE49-F238E27FC236}">
                <a16:creationId xmlns:a16="http://schemas.microsoft.com/office/drawing/2014/main" id="{C4F2D991-360D-DFEA-C218-FAF2A1D49558}"/>
              </a:ext>
            </a:extLst>
          </p:cNvPr>
          <p:cNvPicPr>
            <a:picLocks noChangeAspect="1"/>
          </p:cNvPicPr>
          <p:nvPr/>
        </p:nvPicPr>
        <p:blipFill>
          <a:blip r:embed="rId3"/>
          <a:stretch>
            <a:fillRect/>
          </a:stretch>
        </p:blipFill>
        <p:spPr>
          <a:xfrm>
            <a:off x="677340" y="2340680"/>
            <a:ext cx="7586984" cy="893809"/>
          </a:xfrm>
          <a:prstGeom prst="rect">
            <a:avLst/>
          </a:prstGeom>
        </p:spPr>
      </p:pic>
      <p:pic>
        <p:nvPicPr>
          <p:cNvPr id="6" name="Picture 5">
            <a:extLst>
              <a:ext uri="{FF2B5EF4-FFF2-40B4-BE49-F238E27FC236}">
                <a16:creationId xmlns:a16="http://schemas.microsoft.com/office/drawing/2014/main" id="{3D49C103-3C95-A4F9-D6C0-2A1C41AD1DDA}"/>
              </a:ext>
            </a:extLst>
          </p:cNvPr>
          <p:cNvPicPr>
            <a:picLocks noChangeAspect="1"/>
          </p:cNvPicPr>
          <p:nvPr/>
        </p:nvPicPr>
        <p:blipFill>
          <a:blip r:embed="rId4"/>
          <a:stretch>
            <a:fillRect/>
          </a:stretch>
        </p:blipFill>
        <p:spPr>
          <a:xfrm>
            <a:off x="677339" y="3428999"/>
            <a:ext cx="6140149" cy="2499643"/>
          </a:xfrm>
          <a:prstGeom prst="rect">
            <a:avLst/>
          </a:prstGeom>
        </p:spPr>
      </p:pic>
      <p:sp>
        <p:nvSpPr>
          <p:cNvPr id="2" name="TextBox 1">
            <a:extLst>
              <a:ext uri="{FF2B5EF4-FFF2-40B4-BE49-F238E27FC236}">
                <a16:creationId xmlns:a16="http://schemas.microsoft.com/office/drawing/2014/main" id="{46791450-035D-6811-3D3C-0ACDBB9369C1}"/>
              </a:ext>
            </a:extLst>
          </p:cNvPr>
          <p:cNvSpPr txBox="1"/>
          <p:nvPr/>
        </p:nvSpPr>
        <p:spPr>
          <a:xfrm>
            <a:off x="8445651" y="1259838"/>
            <a:ext cx="1345240" cy="369332"/>
          </a:xfrm>
          <a:prstGeom prst="rect">
            <a:avLst/>
          </a:prstGeom>
          <a:noFill/>
        </p:spPr>
        <p:txBody>
          <a:bodyPr wrap="none" rtlCol="0">
            <a:spAutoFit/>
          </a:bodyPr>
          <a:lstStyle/>
          <a:p>
            <a:r>
              <a:rPr lang="en-US" dirty="0"/>
              <a:t>Decision is 1</a:t>
            </a:r>
          </a:p>
        </p:txBody>
      </p:sp>
      <p:sp>
        <p:nvSpPr>
          <p:cNvPr id="7" name="TextBox 6">
            <a:extLst>
              <a:ext uri="{FF2B5EF4-FFF2-40B4-BE49-F238E27FC236}">
                <a16:creationId xmlns:a16="http://schemas.microsoft.com/office/drawing/2014/main" id="{2EF14670-75CF-CDC7-7B87-0C9DA1C200B6}"/>
              </a:ext>
            </a:extLst>
          </p:cNvPr>
          <p:cNvSpPr txBox="1"/>
          <p:nvPr/>
        </p:nvSpPr>
        <p:spPr>
          <a:xfrm>
            <a:off x="8445651" y="2602918"/>
            <a:ext cx="1345240" cy="369332"/>
          </a:xfrm>
          <a:prstGeom prst="rect">
            <a:avLst/>
          </a:prstGeom>
          <a:noFill/>
        </p:spPr>
        <p:txBody>
          <a:bodyPr wrap="none" rtlCol="0">
            <a:spAutoFit/>
          </a:bodyPr>
          <a:lstStyle/>
          <a:p>
            <a:r>
              <a:rPr lang="en-US" dirty="0"/>
              <a:t>Decision is 0</a:t>
            </a:r>
          </a:p>
        </p:txBody>
      </p:sp>
      <p:sp>
        <p:nvSpPr>
          <p:cNvPr id="8" name="TextBox 7">
            <a:extLst>
              <a:ext uri="{FF2B5EF4-FFF2-40B4-BE49-F238E27FC236}">
                <a16:creationId xmlns:a16="http://schemas.microsoft.com/office/drawing/2014/main" id="{A448DBEE-6E7E-E948-076C-4743D108EF72}"/>
              </a:ext>
            </a:extLst>
          </p:cNvPr>
          <p:cNvSpPr txBox="1"/>
          <p:nvPr/>
        </p:nvSpPr>
        <p:spPr>
          <a:xfrm>
            <a:off x="8445651" y="3621371"/>
            <a:ext cx="2685030" cy="646331"/>
          </a:xfrm>
          <a:prstGeom prst="rect">
            <a:avLst/>
          </a:prstGeom>
          <a:noFill/>
        </p:spPr>
        <p:txBody>
          <a:bodyPr wrap="none" rtlCol="0">
            <a:spAutoFit/>
          </a:bodyPr>
          <a:lstStyle/>
          <a:p>
            <a:r>
              <a:rPr lang="en-US" dirty="0"/>
              <a:t>When </a:t>
            </a:r>
            <a:r>
              <a:rPr lang="en-US" dirty="0" err="1"/>
              <a:t>coinValue</a:t>
            </a:r>
            <a:r>
              <a:rPr lang="en-US" dirty="0"/>
              <a:t> is 25 then</a:t>
            </a:r>
          </a:p>
          <a:p>
            <a:r>
              <a:rPr lang="en-US" dirty="0" err="1"/>
              <a:t>coinType</a:t>
            </a:r>
            <a:r>
              <a:rPr lang="en-US" dirty="0"/>
              <a:t> is  “Quarter”</a:t>
            </a:r>
          </a:p>
        </p:txBody>
      </p:sp>
    </p:spTree>
    <p:extLst>
      <p:ext uri="{BB962C8B-B14F-4D97-AF65-F5344CB8AC3E}">
        <p14:creationId xmlns:p14="http://schemas.microsoft.com/office/powerpoint/2010/main" val="28221717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9666A8-F46D-84B8-E2AB-1C2AE538F63D}"/>
              </a:ext>
            </a:extLst>
          </p:cNvPr>
          <p:cNvSpPr>
            <a:spLocks noGrp="1"/>
          </p:cNvSpPr>
          <p:nvPr>
            <p:ph idx="1"/>
          </p:nvPr>
        </p:nvSpPr>
        <p:spPr/>
        <p:txBody>
          <a:bodyPr>
            <a:normAutofit/>
          </a:bodyPr>
          <a:lstStyle/>
          <a:p>
            <a:r>
              <a:rPr lang="en-US" sz="2000" dirty="0"/>
              <a:t>Hard keywords are always interpreted as language keywords and cannot be used as identifiers while soft keywords (including modifiers) can be used as identifiers (depends on the context). </a:t>
            </a:r>
          </a:p>
          <a:p>
            <a:endParaRPr lang="en-US" sz="2000" dirty="0"/>
          </a:p>
        </p:txBody>
      </p:sp>
      <p:sp>
        <p:nvSpPr>
          <p:cNvPr id="3" name="Title 2">
            <a:extLst>
              <a:ext uri="{FF2B5EF4-FFF2-40B4-BE49-F238E27FC236}">
                <a16:creationId xmlns:a16="http://schemas.microsoft.com/office/drawing/2014/main" id="{5CB66C82-30BE-EEE2-B6F1-A0EB2475172D}"/>
              </a:ext>
            </a:extLst>
          </p:cNvPr>
          <p:cNvSpPr>
            <a:spLocks noGrp="1"/>
          </p:cNvSpPr>
          <p:nvPr>
            <p:ph type="title"/>
          </p:nvPr>
        </p:nvSpPr>
        <p:spPr/>
        <p:txBody>
          <a:bodyPr>
            <a:normAutofit/>
          </a:bodyPr>
          <a:lstStyle/>
          <a:p>
            <a:pPr fontAlgn="base"/>
            <a:r>
              <a:rPr lang="en-US" dirty="0"/>
              <a:t>Kotlin </a:t>
            </a:r>
            <a:r>
              <a:rPr lang="en-US" dirty="0">
                <a:effectLst/>
              </a:rPr>
              <a:t>Hard vs Soft keywords</a:t>
            </a:r>
            <a:endParaRPr lang="en-US" dirty="0"/>
          </a:p>
        </p:txBody>
      </p:sp>
      <p:graphicFrame>
        <p:nvGraphicFramePr>
          <p:cNvPr id="4" name="Table 4">
            <a:extLst>
              <a:ext uri="{FF2B5EF4-FFF2-40B4-BE49-F238E27FC236}">
                <a16:creationId xmlns:a16="http://schemas.microsoft.com/office/drawing/2014/main" id="{370BE15F-4009-6C08-094C-ED6DC8F53A8F}"/>
              </a:ext>
            </a:extLst>
          </p:cNvPr>
          <p:cNvGraphicFramePr>
            <a:graphicFrameLocks noGrp="1"/>
          </p:cNvGraphicFramePr>
          <p:nvPr>
            <p:extLst>
              <p:ext uri="{D42A27DB-BD31-4B8C-83A1-F6EECF244321}">
                <p14:modId xmlns:p14="http://schemas.microsoft.com/office/powerpoint/2010/main" val="2097776693"/>
              </p:ext>
            </p:extLst>
          </p:nvPr>
        </p:nvGraphicFramePr>
        <p:xfrm>
          <a:off x="677762" y="2201221"/>
          <a:ext cx="10960300" cy="3249294"/>
        </p:xfrm>
        <a:graphic>
          <a:graphicData uri="http://schemas.openxmlformats.org/drawingml/2006/table">
            <a:tbl>
              <a:tblPr firstRow="1" bandRow="1">
                <a:tableStyleId>{5C22544A-7EE6-4342-B048-85BDC9FD1C3A}</a:tableStyleId>
              </a:tblPr>
              <a:tblGrid>
                <a:gridCol w="5584142">
                  <a:extLst>
                    <a:ext uri="{9D8B030D-6E8A-4147-A177-3AD203B41FA5}">
                      <a16:colId xmlns:a16="http://schemas.microsoft.com/office/drawing/2014/main" val="4062900510"/>
                    </a:ext>
                  </a:extLst>
                </a:gridCol>
                <a:gridCol w="5376158">
                  <a:extLst>
                    <a:ext uri="{9D8B030D-6E8A-4147-A177-3AD203B41FA5}">
                      <a16:colId xmlns:a16="http://schemas.microsoft.com/office/drawing/2014/main" val="2909163045"/>
                    </a:ext>
                  </a:extLst>
                </a:gridCol>
              </a:tblGrid>
              <a:tr h="414654">
                <a:tc>
                  <a:txBody>
                    <a:bodyPr/>
                    <a:lstStyle/>
                    <a:p>
                      <a:pPr algn="ctr"/>
                      <a:r>
                        <a:rPr lang="en-US" dirty="0"/>
                        <a:t>Hard Keywords</a:t>
                      </a:r>
                    </a:p>
                  </a:txBody>
                  <a:tcPr/>
                </a:tc>
                <a:tc>
                  <a:txBody>
                    <a:bodyPr/>
                    <a:lstStyle/>
                    <a:p>
                      <a:pPr algn="ctr"/>
                      <a:r>
                        <a:rPr lang="en-US" dirty="0"/>
                        <a:t>Soft Keywords</a:t>
                      </a:r>
                    </a:p>
                  </a:txBody>
                  <a:tcPr/>
                </a:tc>
                <a:extLst>
                  <a:ext uri="{0D108BD9-81ED-4DB2-BD59-A6C34878D82A}">
                    <a16:rowId xmlns:a16="http://schemas.microsoft.com/office/drawing/2014/main" val="1871377685"/>
                  </a:ext>
                </a:extLst>
              </a:tr>
              <a:tr h="2778741">
                <a:tc>
                  <a:txBody>
                    <a:bodyPr/>
                    <a:lstStyle/>
                    <a:p>
                      <a:pPr fontAlgn="base"/>
                      <a:r>
                        <a:rPr lang="en-US" sz="1800" b="1" i="0" kern="1200" dirty="0">
                          <a:solidFill>
                            <a:schemeClr val="dk1"/>
                          </a:solidFill>
                          <a:effectLst/>
                          <a:latin typeface="+mn-lt"/>
                          <a:ea typeface="+mn-ea"/>
                          <a:cs typeface="+mn-cs"/>
                        </a:rPr>
                        <a:t>as       </a:t>
                      </a:r>
                      <a:r>
                        <a:rPr lang="en-US" sz="1800" b="0" i="0" kern="1200" dirty="0">
                          <a:solidFill>
                            <a:schemeClr val="dk1"/>
                          </a:solidFill>
                          <a:effectLst/>
                          <a:latin typeface="+mn-lt"/>
                          <a:ea typeface="+mn-ea"/>
                          <a:cs typeface="+mn-cs"/>
                        </a:rPr>
                        <a:t>is used for </a:t>
                      </a:r>
                      <a:r>
                        <a:rPr lang="en-US" sz="1800" b="0" i="0" u="none" strike="noStrike" kern="1200" dirty="0">
                          <a:solidFill>
                            <a:schemeClr val="dk1"/>
                          </a:solidFill>
                          <a:effectLst/>
                          <a:latin typeface="+mn-lt"/>
                          <a:ea typeface="+mn-ea"/>
                          <a:cs typeface="+mn-cs"/>
                          <a:hlinkClick r:id="rId2"/>
                        </a:rPr>
                        <a:t>type casts</a:t>
                      </a:r>
                      <a:r>
                        <a:rPr lang="en-US" sz="1800" b="0" i="0" kern="1200" dirty="0">
                          <a:solidFill>
                            <a:schemeClr val="dk1"/>
                          </a:solidFill>
                          <a:effectLst/>
                          <a:latin typeface="+mn-lt"/>
                          <a:ea typeface="+mn-ea"/>
                          <a:cs typeface="+mn-cs"/>
                        </a:rPr>
                        <a:t>.</a:t>
                      </a:r>
                    </a:p>
                    <a:p>
                      <a:pPr lvl="1" fontAlgn="base"/>
                      <a:r>
                        <a:rPr lang="en-US" sz="1800" b="0" i="0" kern="1200" dirty="0">
                          <a:solidFill>
                            <a:schemeClr val="dk1"/>
                          </a:solidFill>
                          <a:effectLst/>
                          <a:latin typeface="+mn-lt"/>
                          <a:ea typeface="+mn-ea"/>
                          <a:cs typeface="+mn-cs"/>
                        </a:rPr>
                        <a:t>   specifies an </a:t>
                      </a:r>
                      <a:r>
                        <a:rPr lang="en-US" sz="1800" b="0" i="0" u="none" strike="noStrike" kern="1200" dirty="0">
                          <a:solidFill>
                            <a:schemeClr val="dk1"/>
                          </a:solidFill>
                          <a:effectLst/>
                          <a:latin typeface="+mn-lt"/>
                          <a:ea typeface="+mn-ea"/>
                          <a:cs typeface="+mn-cs"/>
                          <a:hlinkClick r:id="rId3"/>
                        </a:rPr>
                        <a:t>alias for an import</a:t>
                      </a:r>
                      <a:endParaRPr lang="en-US" sz="1800" b="0" i="0" kern="1200" dirty="0">
                        <a:solidFill>
                          <a:schemeClr val="dk1"/>
                        </a:solidFill>
                        <a:effectLst/>
                        <a:latin typeface="+mn-lt"/>
                        <a:ea typeface="+mn-ea"/>
                        <a:cs typeface="+mn-cs"/>
                      </a:endParaRPr>
                    </a:p>
                    <a:p>
                      <a:pPr fontAlgn="base"/>
                      <a:r>
                        <a:rPr lang="en-US" sz="1800" b="1" i="0" kern="1200" dirty="0">
                          <a:solidFill>
                            <a:schemeClr val="dk1"/>
                          </a:solidFill>
                          <a:effectLst/>
                          <a:latin typeface="+mn-lt"/>
                          <a:ea typeface="+mn-ea"/>
                          <a:cs typeface="+mn-cs"/>
                        </a:rPr>
                        <a:t>as?     </a:t>
                      </a:r>
                      <a:r>
                        <a:rPr lang="en-US" sz="1800" b="0" i="0" kern="1200" dirty="0">
                          <a:solidFill>
                            <a:schemeClr val="dk1"/>
                          </a:solidFill>
                          <a:effectLst/>
                          <a:latin typeface="+mn-lt"/>
                          <a:ea typeface="+mn-ea"/>
                          <a:cs typeface="+mn-cs"/>
                        </a:rPr>
                        <a:t>is used for </a:t>
                      </a:r>
                      <a:r>
                        <a:rPr lang="en-US" sz="1800" b="0" i="0" u="none" strike="noStrike" kern="1200" dirty="0">
                          <a:solidFill>
                            <a:schemeClr val="dk1"/>
                          </a:solidFill>
                          <a:effectLst/>
                          <a:latin typeface="+mn-lt"/>
                          <a:ea typeface="+mn-ea"/>
                          <a:cs typeface="+mn-cs"/>
                          <a:hlinkClick r:id="rId4"/>
                        </a:rPr>
                        <a:t>safe type casts</a:t>
                      </a:r>
                      <a:r>
                        <a:rPr lang="en-US" sz="1800" b="0" i="0" kern="1200" dirty="0">
                          <a:solidFill>
                            <a:schemeClr val="dk1"/>
                          </a:solidFill>
                          <a:effectLst/>
                          <a:latin typeface="+mn-lt"/>
                          <a:ea typeface="+mn-ea"/>
                          <a:cs typeface="+mn-cs"/>
                        </a:rPr>
                        <a:t>.</a:t>
                      </a:r>
                    </a:p>
                    <a:p>
                      <a:pPr fontAlgn="base"/>
                      <a:r>
                        <a:rPr lang="en-US" sz="1800" b="1" i="0" kern="1200" dirty="0">
                          <a:solidFill>
                            <a:schemeClr val="dk1"/>
                          </a:solidFill>
                          <a:effectLst/>
                          <a:latin typeface="+mn-lt"/>
                          <a:ea typeface="+mn-ea"/>
                          <a:cs typeface="+mn-cs"/>
                        </a:rPr>
                        <a:t>break</a:t>
                      </a:r>
                      <a:r>
                        <a:rPr lang="en-US" sz="1800" b="0" i="0" kern="1200" dirty="0">
                          <a:solidFill>
                            <a:schemeClr val="dk1"/>
                          </a:solidFill>
                          <a:effectLst/>
                          <a:latin typeface="+mn-lt"/>
                          <a:ea typeface="+mn-ea"/>
                          <a:cs typeface="+mn-cs"/>
                        </a:rPr>
                        <a:t> </a:t>
                      </a:r>
                      <a:r>
                        <a:rPr lang="en-US" sz="1800" b="0" i="0" u="none" strike="noStrike" kern="1200" dirty="0">
                          <a:solidFill>
                            <a:schemeClr val="dk1"/>
                          </a:solidFill>
                          <a:effectLst/>
                          <a:latin typeface="+mn-lt"/>
                          <a:ea typeface="+mn-ea"/>
                          <a:cs typeface="+mn-cs"/>
                          <a:hlinkClick r:id="rId5"/>
                        </a:rPr>
                        <a:t>terminates the execution of a loop</a:t>
                      </a:r>
                      <a:r>
                        <a:rPr lang="en-US" sz="1800" b="0" i="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fun</a:t>
                      </a:r>
                      <a:r>
                        <a:rPr lang="en-US" sz="1800" b="0" i="0" kern="1200" dirty="0">
                          <a:solidFill>
                            <a:schemeClr val="dk1"/>
                          </a:solidFill>
                          <a:effectLst/>
                          <a:latin typeface="+mn-lt"/>
                          <a:ea typeface="+mn-ea"/>
                          <a:cs typeface="+mn-cs"/>
                        </a:rPr>
                        <a:t>    declares a </a:t>
                      </a:r>
                      <a:r>
                        <a:rPr lang="en-US" sz="1800" b="0" i="0" u="none" strike="noStrike" kern="1200" dirty="0">
                          <a:solidFill>
                            <a:schemeClr val="dk1"/>
                          </a:solidFill>
                          <a:effectLst/>
                          <a:latin typeface="+mn-lt"/>
                          <a:ea typeface="+mn-ea"/>
                          <a:cs typeface="+mn-cs"/>
                          <a:hlinkClick r:id="rId6"/>
                        </a:rPr>
                        <a:t>function</a:t>
                      </a:r>
                      <a:r>
                        <a:rPr lang="en-US" sz="1800" b="0" i="0" kern="1200" dirty="0">
                          <a:solidFill>
                            <a:schemeClr val="dk1"/>
                          </a:solidFill>
                          <a:effectLst/>
                          <a:latin typeface="+mn-lt"/>
                          <a:ea typeface="+mn-ea"/>
                          <a:cs typeface="+mn-cs"/>
                        </a:rPr>
                        <a:t>.</a:t>
                      </a:r>
                    </a:p>
                    <a:p>
                      <a:pPr fontAlgn="base"/>
                      <a:r>
                        <a:rPr lang="en-US" sz="1800" b="1" i="0" kern="1200" dirty="0">
                          <a:solidFill>
                            <a:schemeClr val="dk1"/>
                          </a:solidFill>
                          <a:effectLst/>
                          <a:latin typeface="+mn-lt"/>
                          <a:ea typeface="+mn-ea"/>
                          <a:cs typeface="+mn-cs"/>
                        </a:rPr>
                        <a:t>is</a:t>
                      </a:r>
                      <a:r>
                        <a:rPr lang="en-US" sz="1800" b="0" i="0" kern="1200" dirty="0">
                          <a:solidFill>
                            <a:schemeClr val="dk1"/>
                          </a:solidFill>
                          <a:effectLst/>
                          <a:latin typeface="+mn-lt"/>
                          <a:ea typeface="+mn-ea"/>
                          <a:cs typeface="+mn-cs"/>
                        </a:rPr>
                        <a:t>       checks that </a:t>
                      </a:r>
                      <a:r>
                        <a:rPr lang="en-US" sz="1800" b="0" i="0" u="none" strike="noStrike" kern="1200" dirty="0">
                          <a:solidFill>
                            <a:schemeClr val="dk1"/>
                          </a:solidFill>
                          <a:effectLst/>
                          <a:latin typeface="+mn-lt"/>
                          <a:ea typeface="+mn-ea"/>
                          <a:cs typeface="+mn-cs"/>
                          <a:hlinkClick r:id="rId7"/>
                        </a:rPr>
                        <a:t>a value has a certain type</a:t>
                      </a:r>
                      <a:r>
                        <a:rPr lang="en-US" sz="1800" b="0" i="0" kern="1200" dirty="0">
                          <a:solidFill>
                            <a:schemeClr val="dk1"/>
                          </a:solidFill>
                          <a:effectLst/>
                          <a:latin typeface="+mn-lt"/>
                          <a:ea typeface="+mn-ea"/>
                          <a:cs typeface="+mn-cs"/>
                        </a:rPr>
                        <a:t>.</a:t>
                      </a:r>
                    </a:p>
                    <a:p>
                      <a:pPr lvl="1" fontAlgn="base"/>
                      <a:r>
                        <a:rPr lang="en-US" sz="1800" b="0" i="0" kern="1200" dirty="0">
                          <a:solidFill>
                            <a:schemeClr val="dk1"/>
                          </a:solidFill>
                          <a:effectLst/>
                          <a:latin typeface="+mn-lt"/>
                          <a:ea typeface="+mn-ea"/>
                          <a:cs typeface="+mn-cs"/>
                        </a:rPr>
                        <a:t>  is used in </a:t>
                      </a:r>
                      <a:r>
                        <a:rPr lang="en-US" sz="1800" b="0" i="0" u="none" strike="noStrike" kern="1200" dirty="0">
                          <a:solidFill>
                            <a:schemeClr val="dk1"/>
                          </a:solidFill>
                          <a:effectLst/>
                          <a:latin typeface="+mn-lt"/>
                          <a:ea typeface="+mn-ea"/>
                          <a:cs typeface="+mn-cs"/>
                          <a:hlinkClick r:id="rId8"/>
                        </a:rPr>
                        <a:t>when expressions</a:t>
                      </a:r>
                      <a:r>
                        <a:rPr lang="en-US" sz="1800" b="0" i="0" kern="1200" dirty="0">
                          <a:solidFill>
                            <a:schemeClr val="dk1"/>
                          </a:solidFill>
                          <a:effectLst/>
                          <a:latin typeface="+mn-lt"/>
                          <a:ea typeface="+mn-ea"/>
                          <a:cs typeface="+mn-cs"/>
                        </a:rPr>
                        <a:t> for the same   purpose.</a:t>
                      </a:r>
                    </a:p>
                    <a:p>
                      <a:br>
                        <a:rPr lang="en-US" dirty="0"/>
                      </a:br>
                      <a:endParaRPr lang="en-US" dirty="0"/>
                    </a:p>
                  </a:txBody>
                  <a:tcPr/>
                </a:tc>
                <a:tc>
                  <a:txBody>
                    <a:bodyPr/>
                    <a:lstStyle/>
                    <a:p>
                      <a:pPr fontAlgn="base"/>
                      <a:r>
                        <a:rPr lang="en-US" sz="1800" b="1" i="0" kern="1200" dirty="0">
                          <a:solidFill>
                            <a:schemeClr val="dk1"/>
                          </a:solidFill>
                          <a:effectLst/>
                          <a:latin typeface="+mn-lt"/>
                          <a:ea typeface="+mn-ea"/>
                          <a:cs typeface="+mn-cs"/>
                        </a:rPr>
                        <a:t>by  </a:t>
                      </a:r>
                      <a:r>
                        <a:rPr lang="en-US" sz="1800" b="0" i="0" u="none" strike="noStrike" kern="1200" dirty="0">
                          <a:solidFill>
                            <a:schemeClr val="dk1"/>
                          </a:solidFill>
                          <a:effectLst/>
                          <a:latin typeface="+mn-lt"/>
                          <a:ea typeface="+mn-ea"/>
                          <a:cs typeface="+mn-cs"/>
                          <a:hlinkClick r:id="rId9"/>
                        </a:rPr>
                        <a:t>delegates the implementation of an interface to another object</a:t>
                      </a:r>
                      <a:r>
                        <a:rPr lang="en-US" sz="1800" b="0" i="0" kern="1200" dirty="0">
                          <a:solidFill>
                            <a:schemeClr val="dk1"/>
                          </a:solidFill>
                          <a:effectLst/>
                          <a:latin typeface="+mn-lt"/>
                          <a:ea typeface="+mn-ea"/>
                          <a:cs typeface="+mn-cs"/>
                        </a:rPr>
                        <a:t>.</a:t>
                      </a:r>
                    </a:p>
                    <a:p>
                      <a:pPr lvl="1" fontAlgn="base"/>
                      <a:r>
                        <a:rPr lang="en-US" sz="1800" b="0" i="0" u="none" strike="noStrike" kern="1200" dirty="0">
                          <a:solidFill>
                            <a:schemeClr val="dk1"/>
                          </a:solidFill>
                          <a:effectLst/>
                          <a:latin typeface="+mn-lt"/>
                          <a:ea typeface="+mn-ea"/>
                          <a:cs typeface="+mn-cs"/>
                          <a:hlinkClick r:id="rId10"/>
                        </a:rPr>
                        <a:t>delegates the implementation of the accessors for a property to another object</a:t>
                      </a:r>
                      <a:r>
                        <a:rPr lang="en-US" sz="1800" b="0" i="0" kern="1200" dirty="0">
                          <a:solidFill>
                            <a:schemeClr val="dk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delegate</a:t>
                      </a:r>
                      <a:r>
                        <a:rPr lang="en-US" sz="1800" b="0" i="0" kern="1200" dirty="0">
                          <a:solidFill>
                            <a:schemeClr val="dk1"/>
                          </a:solidFill>
                          <a:effectLst/>
                          <a:latin typeface="+mn-lt"/>
                          <a:ea typeface="+mn-ea"/>
                          <a:cs typeface="+mn-cs"/>
                        </a:rPr>
                        <a:t> is used as an </a:t>
                      </a:r>
                      <a:r>
                        <a:rPr lang="en-US" sz="1800" b="0" i="0" u="none" strike="noStrike" kern="1200" dirty="0">
                          <a:solidFill>
                            <a:schemeClr val="dk1"/>
                          </a:solidFill>
                          <a:effectLst/>
                          <a:latin typeface="+mn-lt"/>
                          <a:ea typeface="+mn-ea"/>
                          <a:cs typeface="+mn-cs"/>
                          <a:hlinkClick r:id="rId11"/>
                        </a:rPr>
                        <a:t>annotation use-site target</a:t>
                      </a:r>
                      <a:r>
                        <a:rPr lang="en-US" sz="1800" b="0" i="0" kern="1200" dirty="0">
                          <a:solidFill>
                            <a:schemeClr val="dk1"/>
                          </a:solidFill>
                          <a:effectLst/>
                          <a:latin typeface="+mn-lt"/>
                          <a:ea typeface="+mn-ea"/>
                          <a:cs typeface="+mn-cs"/>
                        </a:rPr>
                        <a:t>.</a:t>
                      </a:r>
                    </a:p>
                    <a:p>
                      <a:pPr fontAlgn="base"/>
                      <a:r>
                        <a:rPr lang="en-US" sz="1800" b="1" i="0" kern="1200" dirty="0">
                          <a:solidFill>
                            <a:schemeClr val="dk1"/>
                          </a:solidFill>
                          <a:effectLst/>
                          <a:latin typeface="+mn-lt"/>
                          <a:ea typeface="+mn-ea"/>
                          <a:cs typeface="+mn-cs"/>
                        </a:rPr>
                        <a:t>get/set</a:t>
                      </a:r>
                    </a:p>
                    <a:p>
                      <a:pPr lvl="1" fontAlgn="base"/>
                      <a:r>
                        <a:rPr lang="en-US" sz="1800" b="0" i="0" kern="1200" dirty="0">
                          <a:solidFill>
                            <a:schemeClr val="dk1"/>
                          </a:solidFill>
                          <a:effectLst/>
                          <a:latin typeface="+mn-lt"/>
                          <a:ea typeface="+mn-ea"/>
                          <a:cs typeface="+mn-cs"/>
                        </a:rPr>
                        <a:t>declares the </a:t>
                      </a:r>
                      <a:r>
                        <a:rPr lang="en-US" sz="1800" b="0" i="0" u="none" strike="noStrike" kern="1200" dirty="0">
                          <a:solidFill>
                            <a:schemeClr val="dk1"/>
                          </a:solidFill>
                          <a:effectLst/>
                          <a:latin typeface="+mn-lt"/>
                          <a:ea typeface="+mn-ea"/>
                          <a:cs typeface="+mn-cs"/>
                          <a:hlinkClick r:id="rId12"/>
                        </a:rPr>
                        <a:t>getter  and setter of a property</a:t>
                      </a:r>
                      <a:r>
                        <a:rPr lang="en-US" sz="1800" b="0" i="0" kern="1200" dirty="0">
                          <a:solidFill>
                            <a:schemeClr val="dk1"/>
                          </a:solidFill>
                          <a:effectLst/>
                          <a:latin typeface="+mn-lt"/>
                          <a:ea typeface="+mn-ea"/>
                          <a:cs typeface="+mn-cs"/>
                        </a:rPr>
                        <a:t>.</a:t>
                      </a:r>
                    </a:p>
                    <a:p>
                      <a:pPr lvl="1" fontAlgn="base"/>
                      <a:r>
                        <a:rPr lang="en-US" sz="1800" b="0" i="0" kern="1200" dirty="0">
                          <a:solidFill>
                            <a:schemeClr val="dk1"/>
                          </a:solidFill>
                          <a:effectLst/>
                          <a:latin typeface="+mn-lt"/>
                          <a:ea typeface="+mn-ea"/>
                          <a:cs typeface="+mn-cs"/>
                        </a:rPr>
                        <a:t>is used as an </a:t>
                      </a:r>
                      <a:r>
                        <a:rPr lang="en-US" sz="1800" b="0" i="0" u="none" strike="noStrike" kern="1200" dirty="0">
                          <a:solidFill>
                            <a:schemeClr val="dk1"/>
                          </a:solidFill>
                          <a:effectLst/>
                          <a:latin typeface="+mn-lt"/>
                          <a:ea typeface="+mn-ea"/>
                          <a:cs typeface="+mn-cs"/>
                          <a:hlinkClick r:id="rId11"/>
                        </a:rPr>
                        <a:t>annotation use-site target</a:t>
                      </a:r>
                      <a:r>
                        <a:rPr lang="en-US" sz="1800" b="0" i="0" kern="1200" dirty="0">
                          <a:solidFill>
                            <a:schemeClr val="dk1"/>
                          </a:solidFill>
                          <a:effectLst/>
                          <a:latin typeface="+mn-lt"/>
                          <a:ea typeface="+mn-ea"/>
                          <a:cs typeface="+mn-cs"/>
                        </a:rPr>
                        <a:t>.</a:t>
                      </a:r>
                    </a:p>
                    <a:p>
                      <a:pPr fontAlgn="base"/>
                      <a:r>
                        <a:rPr lang="en-US" sz="1800" b="1" i="0" kern="1200" dirty="0">
                          <a:solidFill>
                            <a:schemeClr val="dk1"/>
                          </a:solidFill>
                          <a:effectLst/>
                          <a:latin typeface="+mn-lt"/>
                          <a:ea typeface="+mn-ea"/>
                          <a:cs typeface="+mn-cs"/>
                        </a:rPr>
                        <a:t>inline</a:t>
                      </a:r>
                      <a:r>
                        <a:rPr lang="en-US" sz="1800" b="0" i="0" kern="1200" dirty="0">
                          <a:solidFill>
                            <a:schemeClr val="dk1"/>
                          </a:solidFill>
                          <a:effectLst/>
                          <a:latin typeface="+mn-lt"/>
                          <a:ea typeface="+mn-ea"/>
                          <a:cs typeface="+mn-cs"/>
                        </a:rPr>
                        <a:t> tells the compiler to </a:t>
                      </a:r>
                      <a:r>
                        <a:rPr lang="en-US" sz="1800" b="0" i="0" u="none" strike="noStrike" kern="1200" dirty="0">
                          <a:solidFill>
                            <a:schemeClr val="dk1"/>
                          </a:solidFill>
                          <a:effectLst/>
                          <a:latin typeface="+mn-lt"/>
                          <a:ea typeface="+mn-ea"/>
                          <a:cs typeface="+mn-cs"/>
                          <a:hlinkClick r:id="rId13"/>
                        </a:rPr>
                        <a:t>inline a function and the lambdas passed to it at the call site</a:t>
                      </a:r>
                      <a:r>
                        <a:rPr lang="en-US" sz="1800" b="0" i="0" kern="1200" dirty="0">
                          <a:solidFill>
                            <a:schemeClr val="dk1"/>
                          </a:solidFill>
                          <a:effectLst/>
                          <a:latin typeface="+mn-lt"/>
                          <a:ea typeface="+mn-ea"/>
                          <a:cs typeface="+mn-cs"/>
                        </a:rPr>
                        <a:t>.</a:t>
                      </a:r>
                    </a:p>
                  </a:txBody>
                  <a:tcPr/>
                </a:tc>
                <a:extLst>
                  <a:ext uri="{0D108BD9-81ED-4DB2-BD59-A6C34878D82A}">
                    <a16:rowId xmlns:a16="http://schemas.microsoft.com/office/drawing/2014/main" val="4278434962"/>
                  </a:ext>
                </a:extLst>
              </a:tr>
            </a:tbl>
          </a:graphicData>
        </a:graphic>
      </p:graphicFrame>
      <p:sp>
        <p:nvSpPr>
          <p:cNvPr id="6" name="TextBox 5">
            <a:extLst>
              <a:ext uri="{FF2B5EF4-FFF2-40B4-BE49-F238E27FC236}">
                <a16:creationId xmlns:a16="http://schemas.microsoft.com/office/drawing/2014/main" id="{0284F3FF-9154-AA0F-2BD9-2963CC185A41}"/>
              </a:ext>
            </a:extLst>
          </p:cNvPr>
          <p:cNvSpPr txBox="1"/>
          <p:nvPr/>
        </p:nvSpPr>
        <p:spPr>
          <a:xfrm>
            <a:off x="677762" y="5521941"/>
            <a:ext cx="8570410" cy="369332"/>
          </a:xfrm>
          <a:prstGeom prst="rect">
            <a:avLst/>
          </a:prstGeom>
          <a:noFill/>
        </p:spPr>
        <p:txBody>
          <a:bodyPr wrap="square">
            <a:spAutoFit/>
          </a:bodyPr>
          <a:lstStyle/>
          <a:p>
            <a:r>
              <a:rPr lang="en-US" dirty="0">
                <a:hlinkClick r:id="rId14"/>
              </a:rPr>
              <a:t>https://kotlinlang.org/docs/keyword-reference.html#hard-keywords</a:t>
            </a:r>
            <a:r>
              <a:rPr lang="en-US" dirty="0"/>
              <a:t> </a:t>
            </a:r>
          </a:p>
        </p:txBody>
      </p:sp>
    </p:spTree>
    <p:extLst>
      <p:ext uri="{BB962C8B-B14F-4D97-AF65-F5344CB8AC3E}">
        <p14:creationId xmlns:p14="http://schemas.microsoft.com/office/powerpoint/2010/main" val="3853050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5B017C-88BE-B1CD-E5BE-9C46EF284B95}"/>
              </a:ext>
            </a:extLst>
          </p:cNvPr>
          <p:cNvSpPr>
            <a:spLocks noGrp="1"/>
          </p:cNvSpPr>
          <p:nvPr>
            <p:ph idx="1"/>
          </p:nvPr>
        </p:nvSpPr>
        <p:spPr/>
        <p:txBody>
          <a:bodyPr/>
          <a:lstStyle/>
          <a:p>
            <a:r>
              <a:rPr lang="en-US" b="1" dirty="0">
                <a:effectLst/>
              </a:rPr>
              <a:t>while loop</a:t>
            </a:r>
          </a:p>
          <a:p>
            <a:r>
              <a:rPr lang="en-US" b="1" dirty="0"/>
              <a:t>do-while loop</a:t>
            </a:r>
          </a:p>
          <a:p>
            <a:r>
              <a:rPr lang="en-US" b="1" dirty="0"/>
              <a:t>for loop</a:t>
            </a:r>
          </a:p>
        </p:txBody>
      </p:sp>
      <p:sp>
        <p:nvSpPr>
          <p:cNvPr id="3" name="Title 2">
            <a:extLst>
              <a:ext uri="{FF2B5EF4-FFF2-40B4-BE49-F238E27FC236}">
                <a16:creationId xmlns:a16="http://schemas.microsoft.com/office/drawing/2014/main" id="{43DEFBF6-2B3E-7A8D-23C0-15F86C756BDF}"/>
              </a:ext>
            </a:extLst>
          </p:cNvPr>
          <p:cNvSpPr>
            <a:spLocks noGrp="1"/>
          </p:cNvSpPr>
          <p:nvPr>
            <p:ph type="title"/>
          </p:nvPr>
        </p:nvSpPr>
        <p:spPr/>
        <p:txBody>
          <a:bodyPr/>
          <a:lstStyle/>
          <a:p>
            <a:r>
              <a:rPr lang="en-US" dirty="0"/>
              <a:t>Loops</a:t>
            </a:r>
          </a:p>
        </p:txBody>
      </p:sp>
      <p:pic>
        <p:nvPicPr>
          <p:cNvPr id="4" name="Picture 3">
            <a:extLst>
              <a:ext uri="{FF2B5EF4-FFF2-40B4-BE49-F238E27FC236}">
                <a16:creationId xmlns:a16="http://schemas.microsoft.com/office/drawing/2014/main" id="{02F6AC99-6FE0-F6E3-512B-A910EDAB6B7D}"/>
              </a:ext>
            </a:extLst>
          </p:cNvPr>
          <p:cNvPicPr>
            <a:picLocks noChangeAspect="1"/>
          </p:cNvPicPr>
          <p:nvPr/>
        </p:nvPicPr>
        <p:blipFill>
          <a:blip r:embed="rId2"/>
          <a:stretch>
            <a:fillRect/>
          </a:stretch>
        </p:blipFill>
        <p:spPr>
          <a:xfrm>
            <a:off x="3587589" y="1151577"/>
            <a:ext cx="3232426" cy="2008312"/>
          </a:xfrm>
          <a:prstGeom prst="rect">
            <a:avLst/>
          </a:prstGeom>
        </p:spPr>
      </p:pic>
      <p:pic>
        <p:nvPicPr>
          <p:cNvPr id="5" name="Picture 4">
            <a:extLst>
              <a:ext uri="{FF2B5EF4-FFF2-40B4-BE49-F238E27FC236}">
                <a16:creationId xmlns:a16="http://schemas.microsoft.com/office/drawing/2014/main" id="{EA15EF1B-8E21-A11D-39AB-529C043D78F6}"/>
              </a:ext>
            </a:extLst>
          </p:cNvPr>
          <p:cNvPicPr>
            <a:picLocks noChangeAspect="1"/>
          </p:cNvPicPr>
          <p:nvPr/>
        </p:nvPicPr>
        <p:blipFill>
          <a:blip r:embed="rId3"/>
          <a:stretch>
            <a:fillRect/>
          </a:stretch>
        </p:blipFill>
        <p:spPr>
          <a:xfrm>
            <a:off x="3587589" y="3698112"/>
            <a:ext cx="3169079" cy="2008312"/>
          </a:xfrm>
          <a:prstGeom prst="rect">
            <a:avLst/>
          </a:prstGeom>
        </p:spPr>
      </p:pic>
      <p:pic>
        <p:nvPicPr>
          <p:cNvPr id="6" name="Picture 5">
            <a:extLst>
              <a:ext uri="{FF2B5EF4-FFF2-40B4-BE49-F238E27FC236}">
                <a16:creationId xmlns:a16="http://schemas.microsoft.com/office/drawing/2014/main" id="{3669DF70-28AB-B89A-39DD-1BEFB8F44A09}"/>
              </a:ext>
            </a:extLst>
          </p:cNvPr>
          <p:cNvPicPr>
            <a:picLocks noChangeAspect="1"/>
          </p:cNvPicPr>
          <p:nvPr/>
        </p:nvPicPr>
        <p:blipFill>
          <a:blip r:embed="rId4"/>
          <a:stretch>
            <a:fillRect/>
          </a:stretch>
        </p:blipFill>
        <p:spPr>
          <a:xfrm>
            <a:off x="7190205" y="1579944"/>
            <a:ext cx="4037238" cy="850704"/>
          </a:xfrm>
          <a:prstGeom prst="rect">
            <a:avLst/>
          </a:prstGeom>
        </p:spPr>
      </p:pic>
      <p:pic>
        <p:nvPicPr>
          <p:cNvPr id="7" name="Picture 6">
            <a:extLst>
              <a:ext uri="{FF2B5EF4-FFF2-40B4-BE49-F238E27FC236}">
                <a16:creationId xmlns:a16="http://schemas.microsoft.com/office/drawing/2014/main" id="{478A8055-819D-53F6-B2E4-52ADA97D8865}"/>
              </a:ext>
            </a:extLst>
          </p:cNvPr>
          <p:cNvPicPr>
            <a:picLocks noChangeAspect="1"/>
          </p:cNvPicPr>
          <p:nvPr/>
        </p:nvPicPr>
        <p:blipFill>
          <a:blip r:embed="rId5"/>
          <a:stretch>
            <a:fillRect/>
          </a:stretch>
        </p:blipFill>
        <p:spPr>
          <a:xfrm>
            <a:off x="7190205" y="2617204"/>
            <a:ext cx="4695621" cy="2660852"/>
          </a:xfrm>
          <a:prstGeom prst="rect">
            <a:avLst/>
          </a:prstGeom>
        </p:spPr>
      </p:pic>
    </p:spTree>
    <p:extLst>
      <p:ext uri="{BB962C8B-B14F-4D97-AF65-F5344CB8AC3E}">
        <p14:creationId xmlns:p14="http://schemas.microsoft.com/office/powerpoint/2010/main" val="2010210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Kotlin </a:t>
            </a:r>
            <a:r>
              <a:rPr lang="pl-PL" dirty="0" err="1"/>
              <a:t>Functions</a:t>
            </a:r>
            <a:endParaRPr lang="pl-PL" dirty="0"/>
          </a:p>
        </p:txBody>
      </p:sp>
      <p:sp>
        <p:nvSpPr>
          <p:cNvPr id="4" name="Symbol zastępczy daty 3"/>
          <p:cNvSpPr>
            <a:spLocks noGrp="1"/>
          </p:cNvSpPr>
          <p:nvPr>
            <p:ph type="dt" sz="half" idx="4294967295"/>
          </p:nvPr>
        </p:nvSpPr>
        <p:spPr>
          <a:xfrm>
            <a:off x="4493335" y="6362378"/>
            <a:ext cx="2133600" cy="365125"/>
          </a:xfrm>
          <a:prstGeom prst="rect">
            <a:avLst/>
          </a:prstGeom>
        </p:spPr>
        <p:txBody>
          <a:bodyPr/>
          <a:lstStyle/>
          <a:p>
            <a:fld id="{B4BFD808-6B56-4447-9401-2398D08EE3C0}" type="datetime1">
              <a:rPr lang="en-US" smtClean="0"/>
              <a:pPr/>
              <a:t>6/13/22</a:t>
            </a:fld>
            <a:endParaRPr lang="en-US" dirty="0"/>
          </a:p>
        </p:txBody>
      </p:sp>
      <p:sp>
        <p:nvSpPr>
          <p:cNvPr id="6" name="Symbol zastępczy numeru slajdu 5"/>
          <p:cNvSpPr>
            <a:spLocks noGrp="1"/>
          </p:cNvSpPr>
          <p:nvPr>
            <p:ph type="sldNum" sz="quarter" idx="4"/>
          </p:nvPr>
        </p:nvSpPr>
        <p:spPr/>
        <p:txBody>
          <a:bodyPr/>
          <a:lstStyle/>
          <a:p>
            <a:fld id="{17918391-D411-FE40-AAD7-861AE5233E0E}" type="slidenum">
              <a:rPr lang="en-US" smtClean="0"/>
              <a:pPr/>
              <a:t>3</a:t>
            </a:fld>
            <a:endParaRPr lang="en-US" dirty="0"/>
          </a:p>
        </p:txBody>
      </p:sp>
      <p:sp>
        <p:nvSpPr>
          <p:cNvPr id="8" name="Symbol zastępczy zawartości 7"/>
          <p:cNvSpPr>
            <a:spLocks noGrp="1"/>
          </p:cNvSpPr>
          <p:nvPr>
            <p:ph idx="1"/>
          </p:nvPr>
        </p:nvSpPr>
        <p:spPr>
          <a:xfrm>
            <a:off x="496012" y="1487243"/>
            <a:ext cx="4365355" cy="3883513"/>
          </a:xfrm>
        </p:spPr>
        <p:txBody>
          <a:bodyPr>
            <a:normAutofit/>
          </a:bodyPr>
          <a:lstStyle/>
          <a:p>
            <a:r>
              <a:rPr lang="en-US" sz="2000" dirty="0">
                <a:effectLst/>
              </a:rPr>
              <a:t>A </a:t>
            </a:r>
            <a:r>
              <a:rPr lang="en-US" sz="2000" b="1" i="1" dirty="0">
                <a:effectLst/>
              </a:rPr>
              <a:t>function</a:t>
            </a:r>
            <a:r>
              <a:rPr lang="en-US" sz="2000" dirty="0">
                <a:effectLst/>
              </a:rPr>
              <a:t> is a named group of statements. A Kotlin function is declared with the </a:t>
            </a:r>
            <a:r>
              <a:rPr lang="en-US" sz="2000" b="1" i="1" dirty="0">
                <a:effectLst/>
              </a:rPr>
              <a:t>fun</a:t>
            </a:r>
            <a:r>
              <a:rPr lang="en-US" sz="2000" dirty="0">
                <a:effectLst/>
              </a:rPr>
              <a:t> keyword followed by the function name and parameter list in parentheses </a:t>
            </a:r>
            <a:r>
              <a:rPr lang="en-US" sz="2000" dirty="0"/>
              <a:t>()</a:t>
            </a:r>
            <a:r>
              <a:rPr lang="en-US" sz="2000" dirty="0">
                <a:effectLst/>
              </a:rPr>
              <a:t>. A </a:t>
            </a:r>
            <a:r>
              <a:rPr lang="en-US" sz="2000" b="1" i="1" dirty="0">
                <a:effectLst/>
              </a:rPr>
              <a:t>parameter</a:t>
            </a:r>
            <a:r>
              <a:rPr lang="en-US" sz="2000" dirty="0">
                <a:effectLst/>
              </a:rPr>
              <a:t> is a variable that supplies the function with input. The function's statements are enclosed in braces </a:t>
            </a:r>
            <a:r>
              <a:rPr lang="en-US" sz="2000" dirty="0"/>
              <a:t>{}</a:t>
            </a:r>
            <a:r>
              <a:rPr lang="en-US" sz="2000" dirty="0">
                <a:effectLst/>
              </a:rPr>
              <a:t> in the function body.</a:t>
            </a:r>
            <a:endParaRPr lang="pl-PL" sz="2000" dirty="0"/>
          </a:p>
        </p:txBody>
      </p:sp>
      <p:pic>
        <p:nvPicPr>
          <p:cNvPr id="3" name="Picture 2">
            <a:extLst>
              <a:ext uri="{FF2B5EF4-FFF2-40B4-BE49-F238E27FC236}">
                <a16:creationId xmlns:a16="http://schemas.microsoft.com/office/drawing/2014/main" id="{7FF911C5-EBC7-227D-0344-68ABEADC2B08}"/>
              </a:ext>
            </a:extLst>
          </p:cNvPr>
          <p:cNvPicPr>
            <a:picLocks noChangeAspect="1"/>
          </p:cNvPicPr>
          <p:nvPr/>
        </p:nvPicPr>
        <p:blipFill>
          <a:blip r:embed="rId2"/>
          <a:stretch>
            <a:fillRect/>
          </a:stretch>
        </p:blipFill>
        <p:spPr>
          <a:xfrm>
            <a:off x="4900109" y="1524861"/>
            <a:ext cx="6899541" cy="3706896"/>
          </a:xfrm>
          <a:prstGeom prst="rect">
            <a:avLst/>
          </a:prstGeom>
        </p:spPr>
      </p:pic>
    </p:spTree>
    <p:extLst>
      <p:ext uri="{BB962C8B-B14F-4D97-AF65-F5344CB8AC3E}">
        <p14:creationId xmlns:p14="http://schemas.microsoft.com/office/powerpoint/2010/main" val="2728884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Conclusion</a:t>
            </a:r>
            <a:endParaRPr lang="pl-PL" dirty="0"/>
          </a:p>
        </p:txBody>
      </p:sp>
      <p:sp>
        <p:nvSpPr>
          <p:cNvPr id="3" name="Symbol zastępczy zawartości 2"/>
          <p:cNvSpPr>
            <a:spLocks noGrp="1"/>
          </p:cNvSpPr>
          <p:nvPr>
            <p:ph idx="1"/>
          </p:nvPr>
        </p:nvSpPr>
        <p:spPr/>
        <p:txBody>
          <a:bodyPr>
            <a:normAutofit lnSpcReduction="10000"/>
          </a:bodyPr>
          <a:lstStyle/>
          <a:p>
            <a:r>
              <a:rPr lang="pl-PL" dirty="0"/>
              <a:t>Kotlin </a:t>
            </a:r>
            <a:r>
              <a:rPr lang="pl-PL" dirty="0" err="1"/>
              <a:t>is</a:t>
            </a:r>
            <a:r>
              <a:rPr lang="pl-PL" dirty="0"/>
              <a:t> </a:t>
            </a:r>
            <a:r>
              <a:rPr lang="pl-PL" dirty="0" err="1"/>
              <a:t>low-cost</a:t>
            </a:r>
            <a:r>
              <a:rPr lang="pl-PL" dirty="0"/>
              <a:t>: </a:t>
            </a:r>
            <a:r>
              <a:rPr lang="pl-PL" dirty="0" err="1"/>
              <a:t>can</a:t>
            </a:r>
            <a:r>
              <a:rPr lang="pl-PL" dirty="0"/>
              <a:t> be </a:t>
            </a:r>
            <a:r>
              <a:rPr lang="pl-PL" dirty="0" err="1"/>
              <a:t>developed</a:t>
            </a:r>
            <a:r>
              <a:rPr lang="pl-PL" dirty="0"/>
              <a:t> in the same IDE, in the same </a:t>
            </a:r>
            <a:r>
              <a:rPr lang="pl-PL" dirty="0" err="1"/>
              <a:t>project</a:t>
            </a:r>
            <a:r>
              <a:rPr lang="pl-PL" dirty="0"/>
              <a:t> as Java </a:t>
            </a:r>
            <a:r>
              <a:rPr lang="pl-PL" dirty="0" err="1"/>
              <a:t>code</a:t>
            </a:r>
            <a:endParaRPr lang="pl-PL" dirty="0"/>
          </a:p>
          <a:p>
            <a:r>
              <a:rPr lang="pl-PL" dirty="0" err="1"/>
              <a:t>Did</a:t>
            </a:r>
            <a:r>
              <a:rPr lang="pl-PL" dirty="0"/>
              <a:t> I </a:t>
            </a:r>
            <a:r>
              <a:rPr lang="pl-PL" dirty="0" err="1"/>
              <a:t>mention</a:t>
            </a:r>
            <a:r>
              <a:rPr lang="pl-PL" dirty="0"/>
              <a:t> </a:t>
            </a:r>
            <a:r>
              <a:rPr lang="pl-PL" dirty="0" err="1"/>
              <a:t>first-class</a:t>
            </a:r>
            <a:r>
              <a:rPr lang="pl-PL" dirty="0"/>
              <a:t> Spring </a:t>
            </a:r>
            <a:r>
              <a:rPr lang="pl-PL" dirty="0" err="1"/>
              <a:t>support</a:t>
            </a:r>
            <a:r>
              <a:rPr lang="pl-PL" dirty="0"/>
              <a:t>?</a:t>
            </a:r>
          </a:p>
          <a:p>
            <a:r>
              <a:rPr lang="pl-PL" dirty="0" err="1"/>
              <a:t>It’s</a:t>
            </a:r>
            <a:r>
              <a:rPr lang="pl-PL" dirty="0"/>
              <a:t> on </a:t>
            </a:r>
            <a:r>
              <a:rPr lang="pl-PL" dirty="0" err="1"/>
              <a:t>track</a:t>
            </a:r>
            <a:r>
              <a:rPr lang="pl-PL" dirty="0"/>
              <a:t> to </a:t>
            </a:r>
            <a:r>
              <a:rPr lang="pl-PL" dirty="0" err="1"/>
              <a:t>become</a:t>
            </a:r>
            <a:r>
              <a:rPr lang="pl-PL" dirty="0"/>
              <a:t> one of the </a:t>
            </a:r>
            <a:r>
              <a:rPr lang="pl-PL" dirty="0" err="1"/>
              <a:t>leading</a:t>
            </a:r>
            <a:r>
              <a:rPr lang="pl-PL" dirty="0"/>
              <a:t> JVM </a:t>
            </a:r>
            <a:r>
              <a:rPr lang="pl-PL" dirty="0" err="1"/>
              <a:t>languages</a:t>
            </a:r>
            <a:endParaRPr lang="pl-PL" dirty="0"/>
          </a:p>
          <a:p>
            <a:r>
              <a:rPr lang="pl-PL" dirty="0" err="1"/>
              <a:t>It’s</a:t>
            </a:r>
            <a:r>
              <a:rPr lang="pl-PL" dirty="0"/>
              <a:t> </a:t>
            </a:r>
            <a:r>
              <a:rPr lang="pl-PL" dirty="0" err="1"/>
              <a:t>best</a:t>
            </a:r>
            <a:r>
              <a:rPr lang="pl-PL" dirty="0"/>
              <a:t> </a:t>
            </a:r>
            <a:r>
              <a:rPr lang="pl-PL" dirty="0" err="1"/>
              <a:t>suited</a:t>
            </a:r>
            <a:r>
              <a:rPr lang="pl-PL" dirty="0"/>
              <a:t> to </a:t>
            </a:r>
            <a:r>
              <a:rPr lang="pl-PL" dirty="0" err="1"/>
              <a:t>work</a:t>
            </a:r>
            <a:r>
              <a:rPr lang="pl-PL" dirty="0"/>
              <a:t> with </a:t>
            </a:r>
            <a:r>
              <a:rPr lang="pl-PL" dirty="0" err="1"/>
              <a:t>IntelliJ</a:t>
            </a:r>
            <a:r>
              <a:rPr lang="pl-PL" dirty="0"/>
              <a:t> idea; </a:t>
            </a:r>
            <a:r>
              <a:rPr lang="pl-PL" dirty="0" err="1"/>
              <a:t>it</a:t>
            </a:r>
            <a:r>
              <a:rPr lang="pl-PL" dirty="0"/>
              <a:t> </a:t>
            </a:r>
            <a:r>
              <a:rPr lang="pl-PL" dirty="0" err="1"/>
              <a:t>can</a:t>
            </a:r>
            <a:r>
              <a:rPr lang="pl-PL" dirty="0"/>
              <a:t> be adapter to </a:t>
            </a:r>
            <a:r>
              <a:rPr lang="pl-PL" dirty="0" err="1"/>
              <a:t>Eclipse</a:t>
            </a:r>
            <a:r>
              <a:rPr lang="pl-PL" dirty="0"/>
              <a:t>, </a:t>
            </a:r>
            <a:r>
              <a:rPr lang="pl-PL" dirty="0" err="1"/>
              <a:t>albeit</a:t>
            </a:r>
            <a:r>
              <a:rPr lang="pl-PL" dirty="0"/>
              <a:t> with </a:t>
            </a:r>
            <a:r>
              <a:rPr lang="pl-PL" dirty="0" err="1"/>
              <a:t>some</a:t>
            </a:r>
            <a:r>
              <a:rPr lang="pl-PL" dirty="0"/>
              <a:t> </a:t>
            </a:r>
            <a:r>
              <a:rPr lang="pl-PL" dirty="0" err="1"/>
              <a:t>shortcomings</a:t>
            </a:r>
            <a:endParaRPr lang="pl-PL" dirty="0"/>
          </a:p>
          <a:p>
            <a:r>
              <a:rPr lang="pl-PL" dirty="0" err="1"/>
              <a:t>It’s</a:t>
            </a:r>
            <a:r>
              <a:rPr lang="pl-PL" dirty="0"/>
              <a:t> </a:t>
            </a:r>
            <a:r>
              <a:rPr lang="pl-PL" dirty="0" err="1"/>
              <a:t>cool</a:t>
            </a:r>
            <a:r>
              <a:rPr lang="pl-PL" dirty="0"/>
              <a:t>; </a:t>
            </a:r>
            <a:r>
              <a:rPr lang="pl-PL" dirty="0" err="1"/>
              <a:t>allows</a:t>
            </a:r>
            <a:r>
              <a:rPr lang="pl-PL" dirty="0"/>
              <a:t> </a:t>
            </a:r>
            <a:r>
              <a:rPr lang="pl-PL" dirty="0" err="1"/>
              <a:t>bragging</a:t>
            </a:r>
            <a:r>
              <a:rPr lang="pl-PL" dirty="0"/>
              <a:t> to </a:t>
            </a:r>
            <a:r>
              <a:rPr lang="pl-PL" dirty="0" err="1"/>
              <a:t>friends</a:t>
            </a:r>
            <a:r>
              <a:rPr lang="pl-PL" dirty="0"/>
              <a:t> </a:t>
            </a:r>
            <a:r>
              <a:rPr lang="pl-PL" dirty="0" err="1"/>
              <a:t>about</a:t>
            </a:r>
            <a:r>
              <a:rPr lang="pl-PL" dirty="0"/>
              <a:t> </a:t>
            </a:r>
            <a:r>
              <a:rPr lang="pl-PL" dirty="0" err="1"/>
              <a:t>using</a:t>
            </a:r>
            <a:r>
              <a:rPr lang="pl-PL" dirty="0"/>
              <a:t> the </a:t>
            </a:r>
            <a:r>
              <a:rPr lang="pl-PL" dirty="0" err="1"/>
              <a:t>latest</a:t>
            </a:r>
            <a:r>
              <a:rPr lang="pl-PL" dirty="0"/>
              <a:t> </a:t>
            </a:r>
            <a:r>
              <a:rPr lang="pl-PL" dirty="0" err="1"/>
              <a:t>technologies</a:t>
            </a:r>
            <a:endParaRPr lang="pl-PL" dirty="0"/>
          </a:p>
        </p:txBody>
      </p:sp>
      <p:sp>
        <p:nvSpPr>
          <p:cNvPr id="4" name="Symbol zastępczy daty 3"/>
          <p:cNvSpPr>
            <a:spLocks noGrp="1"/>
          </p:cNvSpPr>
          <p:nvPr>
            <p:ph type="dt" sz="half" idx="4294967295"/>
          </p:nvPr>
        </p:nvSpPr>
        <p:spPr>
          <a:xfrm>
            <a:off x="4493335" y="6362378"/>
            <a:ext cx="2133600" cy="365125"/>
          </a:xfrm>
          <a:prstGeom prst="rect">
            <a:avLst/>
          </a:prstGeom>
        </p:spPr>
        <p:txBody>
          <a:bodyPr/>
          <a:lstStyle/>
          <a:p>
            <a:fld id="{B4BFD808-6B56-4447-9401-2398D08EE3C0}" type="datetime1">
              <a:rPr lang="en-US" smtClean="0"/>
              <a:pPr/>
              <a:t>6/13/22</a:t>
            </a:fld>
            <a:endParaRPr lang="en-US" dirty="0"/>
          </a:p>
        </p:txBody>
      </p:sp>
      <p:sp>
        <p:nvSpPr>
          <p:cNvPr id="6" name="Symbol zastępczy numeru slajdu 5"/>
          <p:cNvSpPr>
            <a:spLocks noGrp="1"/>
          </p:cNvSpPr>
          <p:nvPr>
            <p:ph type="sldNum" sz="quarter" idx="4"/>
          </p:nvPr>
        </p:nvSpPr>
        <p:spPr/>
        <p:txBody>
          <a:bodyPr/>
          <a:lstStyle/>
          <a:p>
            <a:fld id="{17918391-D411-FE40-AAD7-861AE5233E0E}" type="slidenum">
              <a:rPr lang="en-US" smtClean="0"/>
              <a:pPr/>
              <a:t>30</a:t>
            </a:fld>
            <a:endParaRPr lang="en-US" dirty="0"/>
          </a:p>
        </p:txBody>
      </p:sp>
    </p:spTree>
    <p:extLst>
      <p:ext uri="{BB962C8B-B14F-4D97-AF65-F5344CB8AC3E}">
        <p14:creationId xmlns:p14="http://schemas.microsoft.com/office/powerpoint/2010/main" val="2083523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57213-C9D5-EC6C-605D-0E95CBC0B9AC}"/>
              </a:ext>
            </a:extLst>
          </p:cNvPr>
          <p:cNvSpPr>
            <a:spLocks noGrp="1"/>
          </p:cNvSpPr>
          <p:nvPr>
            <p:ph type="title"/>
          </p:nvPr>
        </p:nvSpPr>
        <p:spPr/>
        <p:txBody>
          <a:bodyPr/>
          <a:lstStyle/>
          <a:p>
            <a:r>
              <a:rPr lang="en-US" dirty="0"/>
              <a:t>End of Intro To Kotlin</a:t>
            </a:r>
          </a:p>
        </p:txBody>
      </p:sp>
      <p:sp>
        <p:nvSpPr>
          <p:cNvPr id="3" name="Content Placeholder 2">
            <a:extLst>
              <a:ext uri="{FF2B5EF4-FFF2-40B4-BE49-F238E27FC236}">
                <a16:creationId xmlns:a16="http://schemas.microsoft.com/office/drawing/2014/main" id="{6D7BF8F8-4C1A-EF64-C7E7-B479472D02F6}"/>
              </a:ext>
            </a:extLst>
          </p:cNvPr>
          <p:cNvSpPr>
            <a:spLocks noGrp="1"/>
          </p:cNvSpPr>
          <p:nvPr>
            <p:ph idx="1"/>
          </p:nvPr>
        </p:nvSpPr>
        <p:spPr/>
        <p:txBody>
          <a:bodyPr/>
          <a:lstStyle/>
          <a:p>
            <a:r>
              <a:rPr lang="en-US" dirty="0"/>
              <a:t>Thank you</a:t>
            </a:r>
          </a:p>
          <a:p>
            <a:r>
              <a:rPr lang="en-US" dirty="0"/>
              <a:t>Q/A</a:t>
            </a:r>
          </a:p>
        </p:txBody>
      </p:sp>
    </p:spTree>
    <p:extLst>
      <p:ext uri="{BB962C8B-B14F-4D97-AF65-F5344CB8AC3E}">
        <p14:creationId xmlns:p14="http://schemas.microsoft.com/office/powerpoint/2010/main" val="3586191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t>Returning</a:t>
            </a:r>
            <a:r>
              <a:rPr lang="pl-PL" dirty="0"/>
              <a:t> a </a:t>
            </a:r>
            <a:r>
              <a:rPr lang="pl-PL" dirty="0" err="1"/>
              <a:t>value</a:t>
            </a:r>
            <a:r>
              <a:rPr lang="pl-PL" dirty="0"/>
              <a:t> </a:t>
            </a:r>
          </a:p>
        </p:txBody>
      </p:sp>
      <p:sp>
        <p:nvSpPr>
          <p:cNvPr id="3" name="Symbol zastępczy zawartości 2"/>
          <p:cNvSpPr>
            <a:spLocks noGrp="1"/>
          </p:cNvSpPr>
          <p:nvPr>
            <p:ph idx="1"/>
          </p:nvPr>
        </p:nvSpPr>
        <p:spPr>
          <a:xfrm>
            <a:off x="496013" y="1487243"/>
            <a:ext cx="3997322" cy="3883513"/>
          </a:xfrm>
        </p:spPr>
        <p:txBody>
          <a:bodyPr>
            <a:normAutofit/>
          </a:bodyPr>
          <a:lstStyle/>
          <a:p>
            <a:r>
              <a:rPr lang="en-US" sz="2000" dirty="0">
                <a:effectLst/>
              </a:rPr>
              <a:t>A function may return a single value with a </a:t>
            </a:r>
            <a:r>
              <a:rPr lang="en-US" sz="2000" b="1" i="1" dirty="0">
                <a:effectLst/>
              </a:rPr>
              <a:t>return</a:t>
            </a:r>
            <a:r>
              <a:rPr lang="en-US" sz="2000" dirty="0">
                <a:effectLst/>
              </a:rPr>
              <a:t> statement. The value returned must match the data type specified to the right of the function's parameter list.</a:t>
            </a:r>
            <a:endParaRPr lang="pl-PL" sz="2000" dirty="0"/>
          </a:p>
        </p:txBody>
      </p:sp>
      <p:sp>
        <p:nvSpPr>
          <p:cNvPr id="4" name="Symbol zastępczy daty 3"/>
          <p:cNvSpPr>
            <a:spLocks noGrp="1"/>
          </p:cNvSpPr>
          <p:nvPr>
            <p:ph type="dt" sz="half" idx="4294967295"/>
          </p:nvPr>
        </p:nvSpPr>
        <p:spPr>
          <a:xfrm>
            <a:off x="4493335" y="6362378"/>
            <a:ext cx="2133600" cy="365125"/>
          </a:xfrm>
          <a:prstGeom prst="rect">
            <a:avLst/>
          </a:prstGeom>
        </p:spPr>
        <p:txBody>
          <a:bodyPr/>
          <a:lstStyle/>
          <a:p>
            <a:fld id="{B4BFD808-6B56-4447-9401-2398D08EE3C0}" type="datetime1">
              <a:rPr lang="en-US" smtClean="0"/>
              <a:pPr/>
              <a:t>6/13/22</a:t>
            </a:fld>
            <a:endParaRPr lang="en-US" dirty="0"/>
          </a:p>
        </p:txBody>
      </p:sp>
      <p:sp>
        <p:nvSpPr>
          <p:cNvPr id="6" name="Symbol zastępczy numeru slajdu 5"/>
          <p:cNvSpPr>
            <a:spLocks noGrp="1"/>
          </p:cNvSpPr>
          <p:nvPr>
            <p:ph type="sldNum" sz="quarter" idx="4"/>
          </p:nvPr>
        </p:nvSpPr>
        <p:spPr/>
        <p:txBody>
          <a:bodyPr/>
          <a:lstStyle/>
          <a:p>
            <a:fld id="{17918391-D411-FE40-AAD7-861AE5233E0E}" type="slidenum">
              <a:rPr lang="en-US" smtClean="0"/>
              <a:pPr/>
              <a:t>4</a:t>
            </a:fld>
            <a:endParaRPr lang="en-US" dirty="0"/>
          </a:p>
        </p:txBody>
      </p:sp>
      <p:pic>
        <p:nvPicPr>
          <p:cNvPr id="7" name="Picture 6">
            <a:extLst>
              <a:ext uri="{FF2B5EF4-FFF2-40B4-BE49-F238E27FC236}">
                <a16:creationId xmlns:a16="http://schemas.microsoft.com/office/drawing/2014/main" id="{C6BB9E50-DE12-0537-65C6-5E534DC74269}"/>
              </a:ext>
            </a:extLst>
          </p:cNvPr>
          <p:cNvPicPr>
            <a:picLocks noChangeAspect="1"/>
          </p:cNvPicPr>
          <p:nvPr/>
        </p:nvPicPr>
        <p:blipFill>
          <a:blip r:embed="rId2"/>
          <a:stretch>
            <a:fillRect/>
          </a:stretch>
        </p:blipFill>
        <p:spPr>
          <a:xfrm>
            <a:off x="4646871" y="1487243"/>
            <a:ext cx="7097516" cy="2644919"/>
          </a:xfrm>
          <a:prstGeom prst="rect">
            <a:avLst/>
          </a:prstGeom>
        </p:spPr>
      </p:pic>
    </p:spTree>
    <p:extLst>
      <p:ext uri="{BB962C8B-B14F-4D97-AF65-F5344CB8AC3E}">
        <p14:creationId xmlns:p14="http://schemas.microsoft.com/office/powerpoint/2010/main" val="390597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781299" y="156284"/>
            <a:ext cx="8226854" cy="940443"/>
          </a:xfrm>
        </p:spPr>
        <p:txBody>
          <a:bodyPr>
            <a:normAutofit/>
          </a:bodyPr>
          <a:lstStyle/>
          <a:p>
            <a:r>
              <a:rPr lang="en-US" dirty="0">
                <a:effectLst/>
              </a:rPr>
              <a:t>Single-expression functions</a:t>
            </a:r>
            <a:endParaRPr lang="en-US" b="0" dirty="0">
              <a:effectLst/>
            </a:endParaRPr>
          </a:p>
        </p:txBody>
      </p:sp>
      <p:sp>
        <p:nvSpPr>
          <p:cNvPr id="4" name="Symbol zastępczy daty 3"/>
          <p:cNvSpPr>
            <a:spLocks noGrp="1"/>
          </p:cNvSpPr>
          <p:nvPr>
            <p:ph type="dt" sz="half" idx="4294967295"/>
          </p:nvPr>
        </p:nvSpPr>
        <p:spPr>
          <a:xfrm>
            <a:off x="4493335" y="6362378"/>
            <a:ext cx="2133600" cy="365125"/>
          </a:xfrm>
          <a:prstGeom prst="rect">
            <a:avLst/>
          </a:prstGeom>
        </p:spPr>
        <p:txBody>
          <a:bodyPr/>
          <a:lstStyle/>
          <a:p>
            <a:fld id="{B4BFD808-6B56-4447-9401-2398D08EE3C0}" type="datetime1">
              <a:rPr lang="en-US" smtClean="0"/>
              <a:pPr/>
              <a:t>6/13/22</a:t>
            </a:fld>
            <a:endParaRPr lang="en-US" dirty="0"/>
          </a:p>
        </p:txBody>
      </p:sp>
      <p:sp>
        <p:nvSpPr>
          <p:cNvPr id="6" name="Symbol zastępczy numeru slajdu 5"/>
          <p:cNvSpPr>
            <a:spLocks noGrp="1"/>
          </p:cNvSpPr>
          <p:nvPr>
            <p:ph type="sldNum" sz="quarter" idx="4"/>
          </p:nvPr>
        </p:nvSpPr>
        <p:spPr/>
        <p:txBody>
          <a:bodyPr/>
          <a:lstStyle/>
          <a:p>
            <a:fld id="{17918391-D411-FE40-AAD7-861AE5233E0E}" type="slidenum">
              <a:rPr lang="en-US" smtClean="0"/>
              <a:pPr/>
              <a:t>5</a:t>
            </a:fld>
            <a:endParaRPr lang="en-US" dirty="0"/>
          </a:p>
        </p:txBody>
      </p:sp>
      <p:sp>
        <p:nvSpPr>
          <p:cNvPr id="8" name="pole tekstowe 7"/>
          <p:cNvSpPr txBox="1"/>
          <p:nvPr/>
        </p:nvSpPr>
        <p:spPr>
          <a:xfrm>
            <a:off x="959739" y="958133"/>
            <a:ext cx="10591796" cy="646331"/>
          </a:xfrm>
          <a:prstGeom prst="rect">
            <a:avLst/>
          </a:prstGeom>
          <a:noFill/>
        </p:spPr>
        <p:txBody>
          <a:bodyPr wrap="square" rtlCol="0">
            <a:spAutoFit/>
          </a:bodyPr>
          <a:lstStyle/>
          <a:p>
            <a:r>
              <a:rPr lang="en-US" dirty="0"/>
              <a:t>A </a:t>
            </a:r>
            <a:r>
              <a:rPr lang="en-US" b="1" i="1" dirty="0"/>
              <a:t>single-expression function</a:t>
            </a:r>
            <a:r>
              <a:rPr lang="en-US" dirty="0"/>
              <a:t> is a function that lists a single expression after the assignment operator (=). A single-expression function requires no return type, braces, or return statement.</a:t>
            </a:r>
            <a:endParaRPr lang="pl-PL" dirty="0"/>
          </a:p>
        </p:txBody>
      </p:sp>
      <p:pic>
        <p:nvPicPr>
          <p:cNvPr id="3" name="Picture 2">
            <a:extLst>
              <a:ext uri="{FF2B5EF4-FFF2-40B4-BE49-F238E27FC236}">
                <a16:creationId xmlns:a16="http://schemas.microsoft.com/office/drawing/2014/main" id="{380A93A3-C5E4-3CE6-0ABA-27A2794ECBE2}"/>
              </a:ext>
            </a:extLst>
          </p:cNvPr>
          <p:cNvPicPr>
            <a:picLocks noChangeAspect="1"/>
          </p:cNvPicPr>
          <p:nvPr/>
        </p:nvPicPr>
        <p:blipFill>
          <a:blip r:embed="rId2"/>
          <a:stretch>
            <a:fillRect/>
          </a:stretch>
        </p:blipFill>
        <p:spPr>
          <a:xfrm>
            <a:off x="1204035" y="1788332"/>
            <a:ext cx="9927478" cy="2644772"/>
          </a:xfrm>
          <a:prstGeom prst="rect">
            <a:avLst/>
          </a:prstGeom>
        </p:spPr>
      </p:pic>
      <p:sp>
        <p:nvSpPr>
          <p:cNvPr id="10" name="TextBox 9">
            <a:extLst>
              <a:ext uri="{FF2B5EF4-FFF2-40B4-BE49-F238E27FC236}">
                <a16:creationId xmlns:a16="http://schemas.microsoft.com/office/drawing/2014/main" id="{39361E41-63D6-84ED-042A-35331D384DC4}"/>
              </a:ext>
            </a:extLst>
          </p:cNvPr>
          <p:cNvSpPr txBox="1"/>
          <p:nvPr/>
        </p:nvSpPr>
        <p:spPr>
          <a:xfrm>
            <a:off x="67916" y="5530535"/>
            <a:ext cx="6099858" cy="369332"/>
          </a:xfrm>
          <a:prstGeom prst="rect">
            <a:avLst/>
          </a:prstGeom>
          <a:noFill/>
        </p:spPr>
        <p:txBody>
          <a:bodyPr wrap="square">
            <a:spAutoFit/>
          </a:bodyPr>
          <a:lstStyle/>
          <a:p>
            <a:r>
              <a:rPr lang="en-US" dirty="0">
                <a:hlinkClick r:id="rId3"/>
              </a:rPr>
              <a:t>https://kotlinlang.org/docs/functions.html</a:t>
            </a:r>
            <a:r>
              <a:rPr lang="en-US" dirty="0"/>
              <a:t> </a:t>
            </a:r>
          </a:p>
        </p:txBody>
      </p:sp>
    </p:spTree>
    <p:extLst>
      <p:ext uri="{BB962C8B-B14F-4D97-AF65-F5344CB8AC3E}">
        <p14:creationId xmlns:p14="http://schemas.microsoft.com/office/powerpoint/2010/main" val="1730473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a:bodyPr>
          <a:lstStyle/>
          <a:p>
            <a:r>
              <a:rPr lang="pl-PL" dirty="0" err="1"/>
              <a:t>Function</a:t>
            </a:r>
            <a:r>
              <a:rPr lang="pl-PL" dirty="0"/>
              <a:t> </a:t>
            </a:r>
            <a:r>
              <a:rPr lang="en-US" dirty="0">
                <a:effectLst/>
              </a:rPr>
              <a:t>Default arguments</a:t>
            </a:r>
            <a:endParaRPr lang="pl-PL" dirty="0"/>
          </a:p>
        </p:txBody>
      </p:sp>
      <p:sp>
        <p:nvSpPr>
          <p:cNvPr id="3" name="Symbol zastępczy zawartości 2"/>
          <p:cNvSpPr>
            <a:spLocks noGrp="1"/>
          </p:cNvSpPr>
          <p:nvPr>
            <p:ph idx="1"/>
          </p:nvPr>
        </p:nvSpPr>
        <p:spPr>
          <a:xfrm>
            <a:off x="496012" y="1487244"/>
            <a:ext cx="11191895" cy="792970"/>
          </a:xfrm>
        </p:spPr>
        <p:txBody>
          <a:bodyPr>
            <a:normAutofit fontScale="92500" lnSpcReduction="20000"/>
          </a:bodyPr>
          <a:lstStyle/>
          <a:p>
            <a:r>
              <a:rPr lang="en-US" dirty="0">
                <a:effectLst/>
              </a:rPr>
              <a:t>Function parameters can have default values, which are used when you skip the corresponding argument. This reduces the number of overloads:</a:t>
            </a:r>
            <a:endParaRPr lang="pl-PL" dirty="0"/>
          </a:p>
        </p:txBody>
      </p:sp>
      <p:sp>
        <p:nvSpPr>
          <p:cNvPr id="4" name="Symbol zastępczy daty 3"/>
          <p:cNvSpPr>
            <a:spLocks noGrp="1"/>
          </p:cNvSpPr>
          <p:nvPr>
            <p:ph type="dt" sz="half" idx="4294967295"/>
          </p:nvPr>
        </p:nvSpPr>
        <p:spPr>
          <a:xfrm>
            <a:off x="4493335" y="6362378"/>
            <a:ext cx="2133600" cy="365125"/>
          </a:xfrm>
          <a:prstGeom prst="rect">
            <a:avLst/>
          </a:prstGeom>
        </p:spPr>
        <p:txBody>
          <a:bodyPr/>
          <a:lstStyle/>
          <a:p>
            <a:fld id="{B4BFD808-6B56-4447-9401-2398D08EE3C0}" type="datetime1">
              <a:rPr lang="en-US" smtClean="0"/>
              <a:pPr/>
              <a:t>6/13/22</a:t>
            </a:fld>
            <a:endParaRPr lang="en-US" dirty="0"/>
          </a:p>
        </p:txBody>
      </p:sp>
      <p:sp>
        <p:nvSpPr>
          <p:cNvPr id="6" name="Symbol zastępczy numeru slajdu 5"/>
          <p:cNvSpPr>
            <a:spLocks noGrp="1"/>
          </p:cNvSpPr>
          <p:nvPr>
            <p:ph type="sldNum" sz="quarter" idx="4"/>
          </p:nvPr>
        </p:nvSpPr>
        <p:spPr/>
        <p:txBody>
          <a:bodyPr/>
          <a:lstStyle/>
          <a:p>
            <a:fld id="{17918391-D411-FE40-AAD7-861AE5233E0E}" type="slidenum">
              <a:rPr lang="en-US" smtClean="0"/>
              <a:pPr/>
              <a:t>6</a:t>
            </a:fld>
            <a:endParaRPr lang="en-US" dirty="0"/>
          </a:p>
        </p:txBody>
      </p:sp>
      <p:pic>
        <p:nvPicPr>
          <p:cNvPr id="7" name="Picture 6">
            <a:extLst>
              <a:ext uri="{FF2B5EF4-FFF2-40B4-BE49-F238E27FC236}">
                <a16:creationId xmlns:a16="http://schemas.microsoft.com/office/drawing/2014/main" id="{B37CC60F-0449-7C6A-FCD0-3F35268EB9EE}"/>
              </a:ext>
            </a:extLst>
          </p:cNvPr>
          <p:cNvPicPr>
            <a:picLocks noChangeAspect="1"/>
          </p:cNvPicPr>
          <p:nvPr/>
        </p:nvPicPr>
        <p:blipFill rotWithShape="1">
          <a:blip r:embed="rId2"/>
          <a:srcRect t="11473" r="41091" b="20058"/>
          <a:stretch/>
        </p:blipFill>
        <p:spPr>
          <a:xfrm>
            <a:off x="7606448" y="2118168"/>
            <a:ext cx="4184695" cy="1968974"/>
          </a:xfrm>
          <a:prstGeom prst="rect">
            <a:avLst/>
          </a:prstGeom>
        </p:spPr>
      </p:pic>
      <p:sp>
        <p:nvSpPr>
          <p:cNvPr id="9" name="TextBox 8">
            <a:extLst>
              <a:ext uri="{FF2B5EF4-FFF2-40B4-BE49-F238E27FC236}">
                <a16:creationId xmlns:a16="http://schemas.microsoft.com/office/drawing/2014/main" id="{152A21A0-EA4E-4802-25CE-A1D9D70CBEA2}"/>
              </a:ext>
            </a:extLst>
          </p:cNvPr>
          <p:cNvSpPr txBox="1"/>
          <p:nvPr/>
        </p:nvSpPr>
        <p:spPr>
          <a:xfrm>
            <a:off x="387751" y="3206467"/>
            <a:ext cx="6999420" cy="2677656"/>
          </a:xfrm>
          <a:prstGeom prst="rect">
            <a:avLst/>
          </a:prstGeom>
          <a:noFill/>
        </p:spPr>
        <p:txBody>
          <a:bodyPr wrap="square">
            <a:spAutoFit/>
          </a:bodyPr>
          <a:lstStyle/>
          <a:p>
            <a:pPr algn="l" fontAlgn="base"/>
            <a:r>
              <a:rPr lang="en-US" sz="2400" b="0" i="0" dirty="0">
                <a:solidFill>
                  <a:srgbClr val="19191C"/>
                </a:solidFill>
                <a:effectLst/>
                <a:latin typeface="JetBrains Sans"/>
              </a:rPr>
              <a:t>If a default parameter precedes a parameter with no default value, the default value can only be used by calling the function with </a:t>
            </a:r>
            <a:r>
              <a:rPr lang="en-US" sz="2400" b="0" i="0" u="none" strike="noStrike" dirty="0">
                <a:solidFill>
                  <a:srgbClr val="19191C"/>
                </a:solidFill>
                <a:effectLst/>
                <a:latin typeface="JetBrains Sans"/>
                <a:hlinkClick r:id="rId3"/>
              </a:rPr>
              <a:t>named arguments</a:t>
            </a:r>
            <a:r>
              <a:rPr lang="en-US" sz="2400" b="0" i="0" dirty="0">
                <a:solidFill>
                  <a:srgbClr val="19191C"/>
                </a:solidFill>
                <a:effectLst/>
                <a:latin typeface="JetBrains Sans"/>
              </a:rPr>
              <a:t>:</a:t>
            </a:r>
          </a:p>
          <a:p>
            <a:pPr algn="l" fontAlgn="base"/>
            <a:endParaRPr lang="en-US" sz="2400" b="0" i="0" dirty="0">
              <a:solidFill>
                <a:srgbClr val="19191C"/>
              </a:solidFill>
              <a:effectLst/>
              <a:latin typeface="JetBrains Sans"/>
            </a:endParaRPr>
          </a:p>
          <a:p>
            <a:pPr algn="l" fontAlgn="base"/>
            <a:r>
              <a:rPr lang="en-US" sz="2400" b="0" i="0" dirty="0">
                <a:solidFill>
                  <a:srgbClr val="0077AA"/>
                </a:solidFill>
                <a:effectLst/>
                <a:latin typeface="inherit"/>
              </a:rPr>
              <a:t>fun</a:t>
            </a:r>
            <a:r>
              <a:rPr lang="en-US" sz="2400" b="0" i="0" dirty="0">
                <a:solidFill>
                  <a:srgbClr val="19191C"/>
                </a:solidFill>
                <a:effectLst/>
                <a:latin typeface="JetBrains Sans"/>
              </a:rPr>
              <a:t> </a:t>
            </a:r>
            <a:r>
              <a:rPr lang="en-US" sz="2400" b="0" i="0" dirty="0">
                <a:solidFill>
                  <a:srgbClr val="DD4A68"/>
                </a:solidFill>
                <a:effectLst/>
                <a:latin typeface="JetBrains Sans"/>
              </a:rPr>
              <a:t>foo</a:t>
            </a:r>
            <a:r>
              <a:rPr lang="en-US" sz="2400" b="0" i="0" dirty="0">
                <a:solidFill>
                  <a:srgbClr val="999999"/>
                </a:solidFill>
                <a:effectLst/>
                <a:latin typeface="JetBrains Sans"/>
              </a:rPr>
              <a:t>(</a:t>
            </a:r>
            <a:r>
              <a:rPr lang="en-US" sz="2400" b="0" i="0" dirty="0">
                <a:solidFill>
                  <a:srgbClr val="19191C"/>
                </a:solidFill>
                <a:effectLst/>
                <a:latin typeface="JetBrains Sans"/>
              </a:rPr>
              <a:t> bar</a:t>
            </a:r>
            <a:r>
              <a:rPr lang="en-US" sz="2400" b="0" i="0" dirty="0">
                <a:solidFill>
                  <a:srgbClr val="9A6E3A"/>
                </a:solidFill>
                <a:effectLst/>
                <a:latin typeface="JetBrains Sans"/>
              </a:rPr>
              <a:t>:</a:t>
            </a:r>
            <a:r>
              <a:rPr lang="en-US" sz="2400" b="0" i="0" dirty="0">
                <a:solidFill>
                  <a:srgbClr val="19191C"/>
                </a:solidFill>
                <a:effectLst/>
                <a:latin typeface="JetBrains Sans"/>
              </a:rPr>
              <a:t> Int </a:t>
            </a:r>
            <a:r>
              <a:rPr lang="en-US" sz="2400" b="0" i="0" dirty="0">
                <a:solidFill>
                  <a:srgbClr val="9A6E3A"/>
                </a:solidFill>
                <a:effectLst/>
                <a:latin typeface="JetBrains Sans"/>
              </a:rPr>
              <a:t>=</a:t>
            </a:r>
            <a:r>
              <a:rPr lang="en-US" sz="2400" b="0" i="0" dirty="0">
                <a:solidFill>
                  <a:srgbClr val="19191C"/>
                </a:solidFill>
                <a:effectLst/>
                <a:latin typeface="JetBrains Sans"/>
              </a:rPr>
              <a:t> </a:t>
            </a:r>
            <a:r>
              <a:rPr lang="en-US" sz="2400" b="0" i="0" dirty="0">
                <a:solidFill>
                  <a:srgbClr val="990055"/>
                </a:solidFill>
                <a:effectLst/>
                <a:latin typeface="JetBrains Sans"/>
              </a:rPr>
              <a:t>0</a:t>
            </a:r>
            <a:r>
              <a:rPr lang="en-US" sz="2400" b="0" i="0" dirty="0">
                <a:solidFill>
                  <a:srgbClr val="999999"/>
                </a:solidFill>
                <a:effectLst/>
                <a:latin typeface="JetBrains Sans"/>
              </a:rPr>
              <a:t>,</a:t>
            </a:r>
            <a:r>
              <a:rPr lang="en-US" sz="2400" b="0" i="0" dirty="0">
                <a:solidFill>
                  <a:srgbClr val="19191C"/>
                </a:solidFill>
                <a:effectLst/>
                <a:latin typeface="JetBrains Sans"/>
              </a:rPr>
              <a:t> </a:t>
            </a:r>
            <a:r>
              <a:rPr lang="en-US" sz="2400" b="0" i="0" dirty="0" err="1">
                <a:solidFill>
                  <a:srgbClr val="19191C"/>
                </a:solidFill>
                <a:effectLst/>
                <a:latin typeface="JetBrains Sans"/>
              </a:rPr>
              <a:t>baz</a:t>
            </a:r>
            <a:r>
              <a:rPr lang="en-US" sz="2400" b="0" i="0" dirty="0">
                <a:solidFill>
                  <a:srgbClr val="9A6E3A"/>
                </a:solidFill>
                <a:effectLst/>
                <a:latin typeface="JetBrains Sans"/>
              </a:rPr>
              <a:t>:</a:t>
            </a:r>
            <a:r>
              <a:rPr lang="en-US" sz="2400" b="0" i="0" dirty="0">
                <a:solidFill>
                  <a:srgbClr val="19191C"/>
                </a:solidFill>
                <a:effectLst/>
                <a:latin typeface="JetBrains Sans"/>
              </a:rPr>
              <a:t> Int</a:t>
            </a:r>
            <a:r>
              <a:rPr lang="en-US" sz="2400" b="0" i="0" dirty="0">
                <a:solidFill>
                  <a:srgbClr val="999999"/>
                </a:solidFill>
                <a:effectLst/>
                <a:latin typeface="JetBrains Sans"/>
              </a:rPr>
              <a:t>,</a:t>
            </a:r>
            <a:r>
              <a:rPr lang="en-US" sz="2400" b="0" i="0" dirty="0">
                <a:solidFill>
                  <a:srgbClr val="19191C"/>
                </a:solidFill>
                <a:effectLst/>
                <a:latin typeface="JetBrains Sans"/>
              </a:rPr>
              <a:t> </a:t>
            </a:r>
            <a:r>
              <a:rPr lang="en-US" sz="2400" b="0" i="0" dirty="0">
                <a:solidFill>
                  <a:srgbClr val="999999"/>
                </a:solidFill>
                <a:effectLst/>
                <a:latin typeface="JetBrains Sans"/>
              </a:rPr>
              <a:t>)</a:t>
            </a:r>
            <a:r>
              <a:rPr lang="en-US" sz="2400" b="0" i="0" dirty="0">
                <a:solidFill>
                  <a:srgbClr val="19191C"/>
                </a:solidFill>
                <a:effectLst/>
                <a:latin typeface="JetBrains Sans"/>
              </a:rPr>
              <a:t> </a:t>
            </a:r>
            <a:r>
              <a:rPr lang="en-US" sz="2400" b="0" i="0" dirty="0">
                <a:solidFill>
                  <a:srgbClr val="999999"/>
                </a:solidFill>
                <a:effectLst/>
                <a:latin typeface="JetBrains Sans"/>
              </a:rPr>
              <a:t>{</a:t>
            </a:r>
            <a:r>
              <a:rPr lang="en-US" sz="2400" b="0" i="0" dirty="0">
                <a:solidFill>
                  <a:srgbClr val="19191C"/>
                </a:solidFill>
                <a:effectLst/>
                <a:latin typeface="JetBrains Sans"/>
              </a:rPr>
              <a:t> </a:t>
            </a:r>
            <a:r>
              <a:rPr lang="en-US" sz="2400" b="0" i="0" dirty="0">
                <a:solidFill>
                  <a:srgbClr val="708090"/>
                </a:solidFill>
                <a:effectLst/>
                <a:latin typeface="JetBrains Sans"/>
              </a:rPr>
              <a:t>/*...*/</a:t>
            </a:r>
            <a:r>
              <a:rPr lang="en-US" sz="2400" b="0" i="0" dirty="0">
                <a:solidFill>
                  <a:srgbClr val="19191C"/>
                </a:solidFill>
                <a:effectLst/>
                <a:latin typeface="JetBrains Sans"/>
              </a:rPr>
              <a:t> </a:t>
            </a:r>
            <a:r>
              <a:rPr lang="en-US" sz="2400" b="0" i="0" dirty="0">
                <a:solidFill>
                  <a:srgbClr val="999999"/>
                </a:solidFill>
                <a:effectLst/>
                <a:latin typeface="JetBrains Sans"/>
              </a:rPr>
              <a:t>}</a:t>
            </a:r>
            <a:r>
              <a:rPr lang="en-US" sz="2400" b="0" i="0" dirty="0">
                <a:solidFill>
                  <a:srgbClr val="19191C"/>
                </a:solidFill>
                <a:effectLst/>
                <a:latin typeface="JetBrains Sans"/>
              </a:rPr>
              <a:t> </a:t>
            </a:r>
          </a:p>
          <a:p>
            <a:pPr algn="l" fontAlgn="base"/>
            <a:endParaRPr lang="en-US" sz="2400" dirty="0">
              <a:solidFill>
                <a:srgbClr val="19191C"/>
              </a:solidFill>
              <a:latin typeface="JetBrains Sans"/>
            </a:endParaRPr>
          </a:p>
          <a:p>
            <a:pPr algn="l" fontAlgn="base"/>
            <a:r>
              <a:rPr lang="en-US" sz="2400" b="0" i="0" dirty="0">
                <a:solidFill>
                  <a:srgbClr val="DD4A68"/>
                </a:solidFill>
                <a:effectLst/>
                <a:latin typeface="JetBrains Sans"/>
              </a:rPr>
              <a:t>foo</a:t>
            </a:r>
            <a:r>
              <a:rPr lang="en-US" sz="2400" b="0" i="0" dirty="0">
                <a:solidFill>
                  <a:srgbClr val="999999"/>
                </a:solidFill>
                <a:effectLst/>
                <a:latin typeface="JetBrains Sans"/>
              </a:rPr>
              <a:t>(</a:t>
            </a:r>
            <a:r>
              <a:rPr lang="en-US" sz="2400" b="0" i="0" dirty="0" err="1">
                <a:solidFill>
                  <a:srgbClr val="19191C"/>
                </a:solidFill>
                <a:effectLst/>
                <a:latin typeface="JetBrains Sans"/>
              </a:rPr>
              <a:t>baz</a:t>
            </a:r>
            <a:r>
              <a:rPr lang="en-US" sz="2400" b="0" i="0" dirty="0">
                <a:solidFill>
                  <a:srgbClr val="19191C"/>
                </a:solidFill>
                <a:effectLst/>
                <a:latin typeface="JetBrains Sans"/>
              </a:rPr>
              <a:t> </a:t>
            </a:r>
            <a:r>
              <a:rPr lang="en-US" sz="2400" b="0" i="0" dirty="0">
                <a:solidFill>
                  <a:srgbClr val="9A6E3A"/>
                </a:solidFill>
                <a:effectLst/>
                <a:latin typeface="JetBrains Sans"/>
              </a:rPr>
              <a:t>=</a:t>
            </a:r>
            <a:r>
              <a:rPr lang="en-US" sz="2400" b="0" i="0" dirty="0">
                <a:solidFill>
                  <a:srgbClr val="19191C"/>
                </a:solidFill>
                <a:effectLst/>
                <a:latin typeface="JetBrains Sans"/>
              </a:rPr>
              <a:t> </a:t>
            </a:r>
            <a:r>
              <a:rPr lang="en-US" sz="2400" b="0" i="0" dirty="0">
                <a:solidFill>
                  <a:srgbClr val="990055"/>
                </a:solidFill>
                <a:effectLst/>
                <a:latin typeface="JetBrains Sans"/>
              </a:rPr>
              <a:t>1</a:t>
            </a:r>
            <a:r>
              <a:rPr lang="en-US" sz="2400" b="0" i="0" dirty="0">
                <a:solidFill>
                  <a:srgbClr val="999999"/>
                </a:solidFill>
                <a:effectLst/>
                <a:latin typeface="JetBrains Sans"/>
              </a:rPr>
              <a:t>)</a:t>
            </a:r>
            <a:r>
              <a:rPr lang="en-US" sz="2400" b="0" i="0" dirty="0">
                <a:solidFill>
                  <a:srgbClr val="19191C"/>
                </a:solidFill>
                <a:effectLst/>
                <a:latin typeface="JetBrains Sans"/>
              </a:rPr>
              <a:t> </a:t>
            </a:r>
            <a:r>
              <a:rPr lang="en-US" sz="2400" b="0" i="0" dirty="0">
                <a:solidFill>
                  <a:srgbClr val="708090"/>
                </a:solidFill>
                <a:effectLst/>
                <a:latin typeface="JetBrains Sans"/>
              </a:rPr>
              <a:t>// The default value bar = 0 is used</a:t>
            </a:r>
            <a:endParaRPr lang="en-US" sz="2400" b="0" i="0" dirty="0">
              <a:solidFill>
                <a:srgbClr val="19191C"/>
              </a:solidFill>
              <a:effectLst/>
              <a:latin typeface="JetBrains Sans"/>
            </a:endParaRPr>
          </a:p>
        </p:txBody>
      </p:sp>
    </p:spTree>
    <p:extLst>
      <p:ext uri="{BB962C8B-B14F-4D97-AF65-F5344CB8AC3E}">
        <p14:creationId xmlns:p14="http://schemas.microsoft.com/office/powerpoint/2010/main" val="1354465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effectLst/>
              </a:rPr>
              <a:t>Lambda expressions</a:t>
            </a:r>
          </a:p>
        </p:txBody>
      </p:sp>
      <p:sp>
        <p:nvSpPr>
          <p:cNvPr id="4" name="Symbol zastępczy daty 3"/>
          <p:cNvSpPr>
            <a:spLocks noGrp="1"/>
          </p:cNvSpPr>
          <p:nvPr>
            <p:ph type="dt" sz="half" idx="4294967295"/>
          </p:nvPr>
        </p:nvSpPr>
        <p:spPr>
          <a:xfrm>
            <a:off x="4493335" y="6362378"/>
            <a:ext cx="2133600" cy="365125"/>
          </a:xfrm>
          <a:prstGeom prst="rect">
            <a:avLst/>
          </a:prstGeom>
        </p:spPr>
        <p:txBody>
          <a:bodyPr/>
          <a:lstStyle/>
          <a:p>
            <a:fld id="{B4BFD808-6B56-4447-9401-2398D08EE3C0}" type="datetime1">
              <a:rPr lang="en-US" smtClean="0"/>
              <a:pPr/>
              <a:t>6/13/22</a:t>
            </a:fld>
            <a:endParaRPr lang="en-US" dirty="0"/>
          </a:p>
        </p:txBody>
      </p:sp>
      <p:sp>
        <p:nvSpPr>
          <p:cNvPr id="6" name="Symbol zastępczy numeru slajdu 5"/>
          <p:cNvSpPr>
            <a:spLocks noGrp="1"/>
          </p:cNvSpPr>
          <p:nvPr>
            <p:ph type="sldNum" sz="quarter" idx="4"/>
          </p:nvPr>
        </p:nvSpPr>
        <p:spPr/>
        <p:txBody>
          <a:bodyPr/>
          <a:lstStyle/>
          <a:p>
            <a:fld id="{17918391-D411-FE40-AAD7-861AE5233E0E}" type="slidenum">
              <a:rPr lang="en-US" smtClean="0"/>
              <a:pPr/>
              <a:t>7</a:t>
            </a:fld>
            <a:endParaRPr lang="en-US" dirty="0"/>
          </a:p>
        </p:txBody>
      </p:sp>
      <p:pic>
        <p:nvPicPr>
          <p:cNvPr id="9" name="Picture 8">
            <a:extLst>
              <a:ext uri="{FF2B5EF4-FFF2-40B4-BE49-F238E27FC236}">
                <a16:creationId xmlns:a16="http://schemas.microsoft.com/office/drawing/2014/main" id="{5F2B61D6-283E-520E-AA6C-0BBA26BABE1D}"/>
              </a:ext>
            </a:extLst>
          </p:cNvPr>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artisticPhotocopy/>
                    </a14:imgEffect>
                    <a14:imgEffect>
                      <a14:saturation sat="300000"/>
                    </a14:imgEffect>
                  </a14:imgLayer>
                </a14:imgProps>
              </a:ext>
            </a:extLst>
          </a:blip>
          <a:stretch>
            <a:fillRect/>
          </a:stretch>
        </p:blipFill>
        <p:spPr>
          <a:xfrm>
            <a:off x="504093" y="1078053"/>
            <a:ext cx="9913122" cy="4992016"/>
          </a:xfrm>
          <a:prstGeom prst="rect">
            <a:avLst/>
          </a:prstGeom>
        </p:spPr>
      </p:pic>
    </p:spTree>
    <p:extLst>
      <p:ext uri="{BB962C8B-B14F-4D97-AF65-F5344CB8AC3E}">
        <p14:creationId xmlns:p14="http://schemas.microsoft.com/office/powerpoint/2010/main" val="399088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278978" y="130497"/>
            <a:ext cx="10969139" cy="940443"/>
          </a:xfrm>
        </p:spPr>
        <p:txBody>
          <a:bodyPr/>
          <a:lstStyle/>
          <a:p>
            <a:r>
              <a:rPr lang="pl-PL" dirty="0"/>
              <a:t>Lambda</a:t>
            </a:r>
          </a:p>
        </p:txBody>
      </p:sp>
      <p:sp>
        <p:nvSpPr>
          <p:cNvPr id="3" name="Symbol zastępczy daty 2"/>
          <p:cNvSpPr>
            <a:spLocks noGrp="1"/>
          </p:cNvSpPr>
          <p:nvPr>
            <p:ph type="dt" sz="half" idx="4294967295"/>
          </p:nvPr>
        </p:nvSpPr>
        <p:spPr>
          <a:xfrm>
            <a:off x="4493335" y="6362378"/>
            <a:ext cx="2133600" cy="365125"/>
          </a:xfrm>
          <a:prstGeom prst="rect">
            <a:avLst/>
          </a:prstGeom>
        </p:spPr>
        <p:txBody>
          <a:bodyPr/>
          <a:lstStyle/>
          <a:p>
            <a:fld id="{B4BFD808-6B56-4447-9401-2398D08EE3C0}" type="datetime1">
              <a:rPr lang="en-US" smtClean="0"/>
              <a:pPr/>
              <a:t>6/13/22</a:t>
            </a:fld>
            <a:endParaRPr lang="en-US" dirty="0"/>
          </a:p>
        </p:txBody>
      </p:sp>
      <p:sp>
        <p:nvSpPr>
          <p:cNvPr id="5" name="Symbol zastępczy numeru slajdu 4"/>
          <p:cNvSpPr>
            <a:spLocks noGrp="1"/>
          </p:cNvSpPr>
          <p:nvPr>
            <p:ph type="sldNum" sz="quarter" idx="4"/>
          </p:nvPr>
        </p:nvSpPr>
        <p:spPr/>
        <p:txBody>
          <a:bodyPr/>
          <a:lstStyle/>
          <a:p>
            <a:fld id="{17918391-D411-FE40-AAD7-861AE5233E0E}" type="slidenum">
              <a:rPr lang="en-US" smtClean="0"/>
              <a:pPr/>
              <a:t>8</a:t>
            </a:fld>
            <a:endParaRPr lang="en-US" dirty="0"/>
          </a:p>
        </p:txBody>
      </p:sp>
      <p:pic>
        <p:nvPicPr>
          <p:cNvPr id="7" name="Picture 6">
            <a:extLst>
              <a:ext uri="{FF2B5EF4-FFF2-40B4-BE49-F238E27FC236}">
                <a16:creationId xmlns:a16="http://schemas.microsoft.com/office/drawing/2014/main" id="{ADE15097-F08F-9731-B889-5B7327F0A2CC}"/>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2557844" y="88546"/>
            <a:ext cx="9634156" cy="6680907"/>
          </a:xfrm>
          <a:prstGeom prst="rect">
            <a:avLst/>
          </a:prstGeom>
        </p:spPr>
      </p:pic>
    </p:spTree>
    <p:extLst>
      <p:ext uri="{BB962C8B-B14F-4D97-AF65-F5344CB8AC3E}">
        <p14:creationId xmlns:p14="http://schemas.microsoft.com/office/powerpoint/2010/main" val="2620196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A1186-84BB-80DD-EA31-C42CB3315620}"/>
              </a:ext>
            </a:extLst>
          </p:cNvPr>
          <p:cNvSpPr>
            <a:spLocks noGrp="1"/>
          </p:cNvSpPr>
          <p:nvPr>
            <p:ph type="title"/>
          </p:nvPr>
        </p:nvSpPr>
        <p:spPr>
          <a:xfrm>
            <a:off x="496013" y="118941"/>
            <a:ext cx="11191894" cy="1325563"/>
          </a:xfrm>
        </p:spPr>
        <p:txBody>
          <a:bodyPr/>
          <a:lstStyle/>
          <a:p>
            <a:r>
              <a:rPr lang="en-US" dirty="0"/>
              <a:t>It parameter - function </a:t>
            </a:r>
          </a:p>
        </p:txBody>
      </p:sp>
      <p:sp>
        <p:nvSpPr>
          <p:cNvPr id="3" name="Content Placeholder 2">
            <a:extLst>
              <a:ext uri="{FF2B5EF4-FFF2-40B4-BE49-F238E27FC236}">
                <a16:creationId xmlns:a16="http://schemas.microsoft.com/office/drawing/2014/main" id="{16821E14-8D8B-91B3-8E9F-7F7A9D86CD25}"/>
              </a:ext>
            </a:extLst>
          </p:cNvPr>
          <p:cNvSpPr>
            <a:spLocks noGrp="1"/>
          </p:cNvSpPr>
          <p:nvPr>
            <p:ph idx="1"/>
          </p:nvPr>
        </p:nvSpPr>
        <p:spPr>
          <a:xfrm>
            <a:off x="496012" y="1487244"/>
            <a:ext cx="11191895" cy="2077760"/>
          </a:xfrm>
        </p:spPr>
        <p:txBody>
          <a:bodyPr>
            <a:normAutofit/>
          </a:bodyPr>
          <a:lstStyle/>
          <a:p>
            <a:pPr marL="0" indent="0">
              <a:buNone/>
            </a:pPr>
            <a:r>
              <a:rPr lang="en-US" sz="2400" dirty="0">
                <a:effectLst/>
              </a:rPr>
              <a:t>If a lambda expression has only one parameter, the parameter and </a:t>
            </a:r>
            <a:r>
              <a:rPr lang="en-US" sz="2400" dirty="0"/>
              <a:t>-&gt;</a:t>
            </a:r>
            <a:r>
              <a:rPr lang="en-US" sz="2400" dirty="0">
                <a:effectLst/>
              </a:rPr>
              <a:t> can be omitted, and </a:t>
            </a:r>
            <a:r>
              <a:rPr lang="en-US" sz="2400" b="1" i="1" dirty="0">
                <a:effectLst/>
              </a:rPr>
              <a:t>it</a:t>
            </a:r>
            <a:r>
              <a:rPr lang="en-US" sz="2400" dirty="0">
                <a:effectLst/>
              </a:rPr>
              <a:t> can be used to refer to the parameter instead. The figure below shows two equivalent calls to </a:t>
            </a:r>
            <a:r>
              <a:rPr lang="en-US" sz="2400" dirty="0"/>
              <a:t>count()</a:t>
            </a:r>
            <a:r>
              <a:rPr lang="en-US" sz="2400" dirty="0">
                <a:effectLst/>
              </a:rPr>
              <a:t>. The second call uses </a:t>
            </a:r>
            <a:r>
              <a:rPr lang="en-US" sz="2400" dirty="0"/>
              <a:t>it</a:t>
            </a:r>
            <a:r>
              <a:rPr lang="en-US" sz="2400" dirty="0">
                <a:effectLst/>
              </a:rPr>
              <a:t> to write a more concise lambda expression.</a:t>
            </a:r>
          </a:p>
        </p:txBody>
      </p:sp>
      <p:pic>
        <p:nvPicPr>
          <p:cNvPr id="4" name="Picture 3">
            <a:extLst>
              <a:ext uri="{FF2B5EF4-FFF2-40B4-BE49-F238E27FC236}">
                <a16:creationId xmlns:a16="http://schemas.microsoft.com/office/drawing/2014/main" id="{346407A5-5F50-B950-90EA-6383F210AA9A}"/>
              </a:ext>
            </a:extLst>
          </p:cNvPr>
          <p:cNvPicPr>
            <a:picLocks noChangeAspect="1"/>
          </p:cNvPicPr>
          <p:nvPr/>
        </p:nvPicPr>
        <p:blipFill>
          <a:blip r:embed="rId2">
            <a:biLevel thresh="75000"/>
          </a:blip>
          <a:stretch>
            <a:fillRect/>
          </a:stretch>
        </p:blipFill>
        <p:spPr>
          <a:xfrm>
            <a:off x="1043973" y="3428999"/>
            <a:ext cx="8452156" cy="1629137"/>
          </a:xfrm>
          <a:prstGeom prst="rect">
            <a:avLst/>
          </a:prstGeom>
        </p:spPr>
      </p:pic>
    </p:spTree>
    <p:extLst>
      <p:ext uri="{BB962C8B-B14F-4D97-AF65-F5344CB8AC3E}">
        <p14:creationId xmlns:p14="http://schemas.microsoft.com/office/powerpoint/2010/main" val="3512723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mp1" id="{D115A359-5A65-834E-B5DF-7C44AE884E69}" vid="{09986D95-581C-CB4B-A83F-4E881EBDFF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5967</TotalTime>
  <Words>1066</Words>
  <Application>Microsoft Macintosh PowerPoint</Application>
  <PresentationFormat>Widescreen</PresentationFormat>
  <Paragraphs>125</Paragraphs>
  <Slides>31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inherit</vt:lpstr>
      <vt:lpstr>JetBrains Sans</vt:lpstr>
      <vt:lpstr>Wingdings</vt:lpstr>
      <vt:lpstr>Office Theme</vt:lpstr>
      <vt:lpstr>Kotlin – Fun and Classes</vt:lpstr>
      <vt:lpstr>Kotlin Functions and Classes</vt:lpstr>
      <vt:lpstr>Kotlin Functions</vt:lpstr>
      <vt:lpstr>Returning a value </vt:lpstr>
      <vt:lpstr>Single-expression functions</vt:lpstr>
      <vt:lpstr>Function Default arguments</vt:lpstr>
      <vt:lpstr>Lambda expressions</vt:lpstr>
      <vt:lpstr>Lambda</vt:lpstr>
      <vt:lpstr>It parameter - function </vt:lpstr>
      <vt:lpstr>Classes and objects</vt:lpstr>
      <vt:lpstr>Class and object - example</vt:lpstr>
      <vt:lpstr>Constructors﻿</vt:lpstr>
      <vt:lpstr>Constructors﻿ - example</vt:lpstr>
      <vt:lpstr>Secondary constructors﻿</vt:lpstr>
      <vt:lpstr>Secondary constructors﻿ cont.</vt:lpstr>
      <vt:lpstr>Creating instances of classes﻿</vt:lpstr>
      <vt:lpstr>Class members﻿ and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Conditions – in and when</vt:lpstr>
      <vt:lpstr>Kotlin Hard vs Soft keywords</vt:lpstr>
      <vt:lpstr>Loops</vt:lpstr>
      <vt:lpstr>Conclusion</vt:lpstr>
      <vt:lpstr>End of Intro To Kotlin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
  <dc:creator>Douglas A Bouchelle</dc:creator>
  <cp:keywords/>
  <dc:description/>
  <cp:lastModifiedBy>Moaath Alrajab</cp:lastModifiedBy>
  <cp:revision>22</cp:revision>
  <cp:lastPrinted>2021-06-28T13:33:22Z</cp:lastPrinted>
  <dcterms:created xsi:type="dcterms:W3CDTF">2022-01-11T14:50:59Z</dcterms:created>
  <dcterms:modified xsi:type="dcterms:W3CDTF">2022-06-17T18:08:16Z</dcterms:modified>
  <cp:category/>
</cp:coreProperties>
</file>